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AE24F6-5290-4F21-9E94-7AC696441ECE}">
  <a:tblStyle styleId="{D5AE24F6-5290-4F21-9E94-7AC696441E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a50ba8e7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a50ba8e7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c820380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c820380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6c820380c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6c820380c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a4c70de3b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a4c70de3b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72b41845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72b41845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7fcae86f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7fcae86f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7fcae86f8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7fcae86f8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7fcae86f8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7fcae86f8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7fcae86f8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7fcae86f8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7fcae86f8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7fcae86f8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c820380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c820380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7fcae86f8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7fcae86f8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7fcae86f8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7fcae86f8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fcae86f8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7fcae86f8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7fcae86f8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7fcae86f8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6c820380c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6c820380c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6e366bde0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6e366bde0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6c820380c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6c820380c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728d5fad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728d5fad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6c820380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6c820380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6c820380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6c820380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6c820380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6c820380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c820380c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c820380c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a50ba8e7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a50ba8e7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a50ba8e7b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a50ba8e7b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youtube.com/watch?v=J0rgMFyFSyo" TargetMode="External"/><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Group 7:</a:t>
            </a:r>
            <a:br>
              <a:rPr lang="en">
                <a:solidFill>
                  <a:schemeClr val="lt1"/>
                </a:solidFill>
              </a:rPr>
            </a:br>
            <a:r>
              <a:rPr lang="en">
                <a:solidFill>
                  <a:schemeClr val="lt1"/>
                </a:solidFill>
              </a:rPr>
              <a:t>Robotic Blackjack Dealer</a:t>
            </a:r>
            <a:endParaRPr>
              <a:solidFill>
                <a:schemeClr val="lt1"/>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solidFill>
                  <a:srgbClr val="CDB87D"/>
                </a:solidFill>
              </a:rPr>
              <a:t>Kyle Cullen, Nicholas Lowe, Curtis Maher, Luca Mahoney</a:t>
            </a:r>
            <a:endParaRPr>
              <a:solidFill>
                <a:srgbClr val="CDB87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Circuit Design (Cont.)</a:t>
            </a:r>
            <a:endParaRPr>
              <a:solidFill>
                <a:schemeClr val="lt1"/>
              </a:solidFill>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CDB87D"/>
              </a:solidFill>
            </a:endParaRPr>
          </a:p>
        </p:txBody>
      </p:sp>
      <p:pic>
        <p:nvPicPr>
          <p:cNvPr id="120" name="Google Shape;120;p22"/>
          <p:cNvPicPr preferRelativeResize="0"/>
          <p:nvPr/>
        </p:nvPicPr>
        <p:blipFill>
          <a:blip r:embed="rId3">
            <a:alphaModFix/>
          </a:blip>
          <a:stretch>
            <a:fillRect/>
          </a:stretch>
        </p:blipFill>
        <p:spPr>
          <a:xfrm>
            <a:off x="311699" y="1189263"/>
            <a:ext cx="3827601" cy="3342824"/>
          </a:xfrm>
          <a:prstGeom prst="rect">
            <a:avLst/>
          </a:prstGeom>
          <a:noFill/>
          <a:ln>
            <a:noFill/>
          </a:ln>
        </p:spPr>
      </p:pic>
      <p:pic>
        <p:nvPicPr>
          <p:cNvPr id="121" name="Google Shape;121;p22"/>
          <p:cNvPicPr preferRelativeResize="0"/>
          <p:nvPr/>
        </p:nvPicPr>
        <p:blipFill>
          <a:blip r:embed="rId4">
            <a:alphaModFix/>
          </a:blip>
          <a:stretch>
            <a:fillRect/>
          </a:stretch>
        </p:blipFill>
        <p:spPr>
          <a:xfrm>
            <a:off x="4471975" y="2274749"/>
            <a:ext cx="4320324" cy="136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25" name="Shape 125"/>
        <p:cNvGrpSpPr/>
        <p:nvPr/>
      </p:nvGrpSpPr>
      <p:grpSpPr>
        <a:xfrm>
          <a:off x="0" y="0"/>
          <a:ext cx="0" cy="0"/>
          <a:chOff x="0" y="0"/>
          <a:chExt cx="0" cy="0"/>
        </a:xfrm>
      </p:grpSpPr>
      <p:sp>
        <p:nvSpPr>
          <p:cNvPr id="126" name="Google Shape;126;p23"/>
          <p:cNvSpPr txBox="1"/>
          <p:nvPr>
            <p:ph type="title"/>
          </p:nvPr>
        </p:nvSpPr>
        <p:spPr>
          <a:xfrm>
            <a:off x="392850" y="437650"/>
            <a:ext cx="476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Playing the Game</a:t>
            </a:r>
            <a:endParaRPr>
              <a:solidFill>
                <a:schemeClr val="lt1"/>
              </a:solidFill>
            </a:endParaRPr>
          </a:p>
        </p:txBody>
      </p:sp>
      <p:sp>
        <p:nvSpPr>
          <p:cNvPr id="127" name="Google Shape;127;p23"/>
          <p:cNvSpPr txBox="1"/>
          <p:nvPr>
            <p:ph idx="1" type="body"/>
          </p:nvPr>
        </p:nvSpPr>
        <p:spPr>
          <a:xfrm>
            <a:off x="289625" y="2501375"/>
            <a:ext cx="5624400" cy="22476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CDB87D"/>
              </a:buClr>
              <a:buSzPct val="100000"/>
              <a:buChar char="-"/>
            </a:pPr>
            <a:r>
              <a:rPr lang="en">
                <a:solidFill>
                  <a:srgbClr val="CDB87D"/>
                </a:solidFill>
              </a:rPr>
              <a:t>Select the number of players</a:t>
            </a:r>
            <a:endParaRPr>
              <a:solidFill>
                <a:srgbClr val="CDB87D"/>
              </a:solidFill>
            </a:endParaRPr>
          </a:p>
          <a:p>
            <a:pPr indent="-334327" lvl="0" marL="457200" rtl="0" algn="l">
              <a:spcBef>
                <a:spcPts val="0"/>
              </a:spcBef>
              <a:spcAft>
                <a:spcPts val="0"/>
              </a:spcAft>
              <a:buClr>
                <a:srgbClr val="CDB87D"/>
              </a:buClr>
              <a:buSzPct val="100000"/>
              <a:buChar char="-"/>
            </a:pPr>
            <a:r>
              <a:rPr lang="en">
                <a:solidFill>
                  <a:srgbClr val="CDB87D"/>
                </a:solidFill>
              </a:rPr>
              <a:t>Each player sets a wager</a:t>
            </a:r>
            <a:endParaRPr>
              <a:solidFill>
                <a:srgbClr val="CDB87D"/>
              </a:solidFill>
            </a:endParaRPr>
          </a:p>
          <a:p>
            <a:pPr indent="-334327" lvl="0" marL="457200" rtl="0" algn="l">
              <a:spcBef>
                <a:spcPts val="0"/>
              </a:spcBef>
              <a:spcAft>
                <a:spcPts val="0"/>
              </a:spcAft>
              <a:buClr>
                <a:srgbClr val="CDB87D"/>
              </a:buClr>
              <a:buSzPct val="100000"/>
              <a:buChar char="-"/>
            </a:pPr>
            <a:r>
              <a:rPr lang="en">
                <a:solidFill>
                  <a:srgbClr val="CDB87D"/>
                </a:solidFill>
              </a:rPr>
              <a:t>Each player plays out their hand</a:t>
            </a:r>
            <a:endParaRPr>
              <a:solidFill>
                <a:srgbClr val="CDB87D"/>
              </a:solidFill>
            </a:endParaRPr>
          </a:p>
          <a:p>
            <a:pPr indent="-310832" lvl="1" marL="914400" rtl="0" algn="l">
              <a:spcBef>
                <a:spcPts val="0"/>
              </a:spcBef>
              <a:spcAft>
                <a:spcPts val="0"/>
              </a:spcAft>
              <a:buClr>
                <a:srgbClr val="CDB87D"/>
              </a:buClr>
              <a:buSzPct val="100000"/>
              <a:buChar char="-"/>
            </a:pPr>
            <a:r>
              <a:rPr lang="en">
                <a:solidFill>
                  <a:srgbClr val="CDB87D"/>
                </a:solidFill>
              </a:rPr>
              <a:t>Player actions are disabled once complete</a:t>
            </a:r>
            <a:endParaRPr>
              <a:solidFill>
                <a:srgbClr val="CDB87D"/>
              </a:solidFill>
            </a:endParaRPr>
          </a:p>
          <a:p>
            <a:pPr indent="-310832" lvl="1" marL="914400" rtl="0" algn="l">
              <a:spcBef>
                <a:spcPts val="0"/>
              </a:spcBef>
              <a:spcAft>
                <a:spcPts val="0"/>
              </a:spcAft>
              <a:buClr>
                <a:srgbClr val="CDB87D"/>
              </a:buClr>
              <a:buSzPct val="100000"/>
              <a:buChar char="-"/>
            </a:pPr>
            <a:r>
              <a:rPr lang="en">
                <a:solidFill>
                  <a:srgbClr val="CDB87D"/>
                </a:solidFill>
              </a:rPr>
              <a:t>Split hands are shown together but handled one at a time</a:t>
            </a:r>
            <a:endParaRPr>
              <a:solidFill>
                <a:srgbClr val="CDB87D"/>
              </a:solidFill>
            </a:endParaRPr>
          </a:p>
          <a:p>
            <a:pPr indent="-334327" lvl="0" marL="457200" rtl="0" algn="l">
              <a:spcBef>
                <a:spcPts val="0"/>
              </a:spcBef>
              <a:spcAft>
                <a:spcPts val="0"/>
              </a:spcAft>
              <a:buClr>
                <a:srgbClr val="CDB87D"/>
              </a:buClr>
              <a:buSzPct val="100000"/>
              <a:buChar char="-"/>
            </a:pPr>
            <a:r>
              <a:rPr lang="en">
                <a:solidFill>
                  <a:srgbClr val="CDB87D"/>
                </a:solidFill>
              </a:rPr>
              <a:t>Dealer’s hand is dealt and shown along with each player’s result</a:t>
            </a:r>
            <a:endParaRPr>
              <a:solidFill>
                <a:srgbClr val="CDB87D"/>
              </a:solidFill>
            </a:endParaRPr>
          </a:p>
          <a:p>
            <a:pPr indent="-334327" lvl="0" marL="457200" rtl="0" algn="l">
              <a:spcBef>
                <a:spcPts val="0"/>
              </a:spcBef>
              <a:spcAft>
                <a:spcPts val="0"/>
              </a:spcAft>
              <a:buClr>
                <a:srgbClr val="CDB87D"/>
              </a:buClr>
              <a:buSzPct val="100000"/>
              <a:buChar char="-"/>
            </a:pPr>
            <a:r>
              <a:rPr lang="en">
                <a:solidFill>
                  <a:srgbClr val="CDB87D"/>
                </a:solidFill>
              </a:rPr>
              <a:t>Proceeding to next game prompts for wagers again</a:t>
            </a:r>
            <a:endParaRPr>
              <a:solidFill>
                <a:srgbClr val="CDB87D"/>
              </a:solidFill>
            </a:endParaRPr>
          </a:p>
        </p:txBody>
      </p:sp>
      <p:pic>
        <p:nvPicPr>
          <p:cNvPr id="128" name="Google Shape;128;p23"/>
          <p:cNvPicPr preferRelativeResize="0"/>
          <p:nvPr/>
        </p:nvPicPr>
        <p:blipFill>
          <a:blip r:embed="rId3">
            <a:alphaModFix/>
          </a:blip>
          <a:stretch>
            <a:fillRect/>
          </a:stretch>
        </p:blipFill>
        <p:spPr>
          <a:xfrm>
            <a:off x="289625" y="1054600"/>
            <a:ext cx="1918449" cy="1305151"/>
          </a:xfrm>
          <a:prstGeom prst="rect">
            <a:avLst/>
          </a:prstGeom>
          <a:noFill/>
          <a:ln>
            <a:noFill/>
          </a:ln>
        </p:spPr>
      </p:pic>
      <p:pic>
        <p:nvPicPr>
          <p:cNvPr id="129" name="Google Shape;129;p23"/>
          <p:cNvPicPr preferRelativeResize="0"/>
          <p:nvPr/>
        </p:nvPicPr>
        <p:blipFill>
          <a:blip r:embed="rId4">
            <a:alphaModFix/>
          </a:blip>
          <a:stretch>
            <a:fillRect/>
          </a:stretch>
        </p:blipFill>
        <p:spPr>
          <a:xfrm>
            <a:off x="2504075" y="1054600"/>
            <a:ext cx="1887408" cy="1305150"/>
          </a:xfrm>
          <a:prstGeom prst="rect">
            <a:avLst/>
          </a:prstGeom>
          <a:noFill/>
          <a:ln>
            <a:noFill/>
          </a:ln>
        </p:spPr>
      </p:pic>
      <p:pic>
        <p:nvPicPr>
          <p:cNvPr id="130" name="Google Shape;130;p23"/>
          <p:cNvPicPr preferRelativeResize="0"/>
          <p:nvPr/>
        </p:nvPicPr>
        <p:blipFill>
          <a:blip r:embed="rId5">
            <a:alphaModFix/>
          </a:blip>
          <a:stretch>
            <a:fillRect/>
          </a:stretch>
        </p:blipFill>
        <p:spPr>
          <a:xfrm>
            <a:off x="4687475" y="1056462"/>
            <a:ext cx="1887400" cy="1301420"/>
          </a:xfrm>
          <a:prstGeom prst="rect">
            <a:avLst/>
          </a:prstGeom>
          <a:noFill/>
          <a:ln>
            <a:noFill/>
          </a:ln>
        </p:spPr>
      </p:pic>
      <p:sp>
        <p:nvSpPr>
          <p:cNvPr id="131" name="Google Shape;131;p23"/>
          <p:cNvSpPr/>
          <p:nvPr/>
        </p:nvSpPr>
        <p:spPr>
          <a:xfrm>
            <a:off x="2241775" y="1614950"/>
            <a:ext cx="228600" cy="154800"/>
          </a:xfrm>
          <a:prstGeom prst="rightArrow">
            <a:avLst>
              <a:gd fmla="val 50000" name="adj1"/>
              <a:gd fmla="val 50000" name="adj2"/>
            </a:avLst>
          </a:prstGeom>
          <a:solidFill>
            <a:srgbClr val="CDB87D"/>
          </a:solidFill>
          <a:ln cap="flat" cmpd="sng" w="9525">
            <a:solidFill>
              <a:srgbClr val="CDB8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DB87D"/>
              </a:solidFill>
            </a:endParaRPr>
          </a:p>
        </p:txBody>
      </p:sp>
      <p:sp>
        <p:nvSpPr>
          <p:cNvPr id="132" name="Google Shape;132;p23"/>
          <p:cNvSpPr/>
          <p:nvPr/>
        </p:nvSpPr>
        <p:spPr>
          <a:xfrm>
            <a:off x="4425163" y="1624500"/>
            <a:ext cx="228600" cy="154800"/>
          </a:xfrm>
          <a:prstGeom prst="rightArrow">
            <a:avLst>
              <a:gd fmla="val 50000" name="adj1"/>
              <a:gd fmla="val 50000" name="adj2"/>
            </a:avLst>
          </a:prstGeom>
          <a:solidFill>
            <a:srgbClr val="CDB87D"/>
          </a:solidFill>
          <a:ln cap="flat" cmpd="sng" w="9525">
            <a:solidFill>
              <a:srgbClr val="CDB8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DB87D"/>
              </a:solidFill>
            </a:endParaRPr>
          </a:p>
        </p:txBody>
      </p:sp>
      <p:pic>
        <p:nvPicPr>
          <p:cNvPr id="133" name="Google Shape;133;p23"/>
          <p:cNvPicPr preferRelativeResize="0"/>
          <p:nvPr/>
        </p:nvPicPr>
        <p:blipFill>
          <a:blip r:embed="rId6">
            <a:alphaModFix/>
          </a:blip>
          <a:stretch>
            <a:fillRect/>
          </a:stretch>
        </p:blipFill>
        <p:spPr>
          <a:xfrm>
            <a:off x="6870875" y="1054600"/>
            <a:ext cx="1887399" cy="1294600"/>
          </a:xfrm>
          <a:prstGeom prst="rect">
            <a:avLst/>
          </a:prstGeom>
          <a:noFill/>
          <a:ln>
            <a:noFill/>
          </a:ln>
        </p:spPr>
      </p:pic>
      <p:sp>
        <p:nvSpPr>
          <p:cNvPr id="134" name="Google Shape;134;p23"/>
          <p:cNvSpPr/>
          <p:nvPr/>
        </p:nvSpPr>
        <p:spPr>
          <a:xfrm>
            <a:off x="6608563" y="1614950"/>
            <a:ext cx="228600" cy="154800"/>
          </a:xfrm>
          <a:prstGeom prst="rightArrow">
            <a:avLst>
              <a:gd fmla="val 50000" name="adj1"/>
              <a:gd fmla="val 50000" name="adj2"/>
            </a:avLst>
          </a:prstGeom>
          <a:solidFill>
            <a:srgbClr val="CDB87D"/>
          </a:solidFill>
          <a:ln cap="flat" cmpd="sng" w="9525">
            <a:solidFill>
              <a:srgbClr val="CDB8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DB87D"/>
              </a:solidFill>
            </a:endParaRPr>
          </a:p>
        </p:txBody>
      </p:sp>
      <p:sp>
        <p:nvSpPr>
          <p:cNvPr id="135" name="Google Shape;135;p23"/>
          <p:cNvSpPr/>
          <p:nvPr/>
        </p:nvSpPr>
        <p:spPr>
          <a:xfrm rot="5400000">
            <a:off x="7483638" y="2457475"/>
            <a:ext cx="228600" cy="154800"/>
          </a:xfrm>
          <a:prstGeom prst="rightArrow">
            <a:avLst>
              <a:gd fmla="val 50000" name="adj1"/>
              <a:gd fmla="val 50000" name="adj2"/>
            </a:avLst>
          </a:prstGeom>
          <a:solidFill>
            <a:srgbClr val="CDB87D"/>
          </a:solidFill>
          <a:ln cap="flat" cmpd="sng" w="9525">
            <a:solidFill>
              <a:srgbClr val="CDB8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DB87D"/>
              </a:solidFill>
            </a:endParaRPr>
          </a:p>
        </p:txBody>
      </p:sp>
      <p:pic>
        <p:nvPicPr>
          <p:cNvPr id="136" name="Google Shape;136;p23"/>
          <p:cNvPicPr preferRelativeResize="0"/>
          <p:nvPr/>
        </p:nvPicPr>
        <p:blipFill>
          <a:blip r:embed="rId7">
            <a:alphaModFix/>
          </a:blip>
          <a:stretch>
            <a:fillRect/>
          </a:stretch>
        </p:blipFill>
        <p:spPr>
          <a:xfrm>
            <a:off x="6855350" y="2720550"/>
            <a:ext cx="1918450" cy="1312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How the Game Functions</a:t>
            </a:r>
            <a:endParaRPr>
              <a:solidFill>
                <a:schemeClr val="lt1"/>
              </a:solidFill>
            </a:endParaRPr>
          </a:p>
        </p:txBody>
      </p:sp>
      <p:sp>
        <p:nvSpPr>
          <p:cNvPr id="142" name="Google Shape;142;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GUI built using Kivy library</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All elements of the game are objects (e.g. Card(), Hand(), Player()</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Coordinates are saved for every card and passed to Move() to physically move cards</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Card objects are read in by the CV module</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Status of players/hands saved with boolean flags</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Aces are handled as 11s until forced into being counted as 1s</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Players persist across repeat games</a:t>
            </a:r>
            <a:endParaRPr>
              <a:solidFill>
                <a:srgbClr val="CDB87D"/>
              </a:solidFill>
            </a:endParaRPr>
          </a:p>
        </p:txBody>
      </p:sp>
      <p:sp>
        <p:nvSpPr>
          <p:cNvPr id="143" name="Google Shape;143;p24"/>
          <p:cNvSpPr txBox="1"/>
          <p:nvPr>
            <p:ph idx="2" type="body"/>
          </p:nvPr>
        </p:nvSpPr>
        <p:spPr>
          <a:xfrm>
            <a:off x="4468750" y="1152475"/>
            <a:ext cx="4535100" cy="3416400"/>
          </a:xfrm>
          <a:prstGeom prst="rect">
            <a:avLst/>
          </a:prstGeom>
        </p:spPr>
        <p:txBody>
          <a:bodyPr anchorCtr="0" anchor="t" bIns="91425" lIns="91425" spcFirstLastPara="1" rIns="91425" wrap="square" tIns="91425">
            <a:normAutofit fontScale="92500" lnSpcReduction="10000"/>
          </a:bodyPr>
          <a:lstStyle/>
          <a:p>
            <a:pPr indent="-310832" lvl="0" marL="457200" rtl="0" algn="l">
              <a:spcBef>
                <a:spcPts val="0"/>
              </a:spcBef>
              <a:spcAft>
                <a:spcPts val="0"/>
              </a:spcAft>
              <a:buClr>
                <a:srgbClr val="CDB87D"/>
              </a:buClr>
              <a:buSzPct val="100000"/>
              <a:buChar char="-"/>
            </a:pPr>
            <a:r>
              <a:rPr lang="en">
                <a:solidFill>
                  <a:srgbClr val="CDB87D"/>
                </a:solidFill>
              </a:rPr>
              <a:t>Kivy runs a main idle loop and only updates the visual GUI</a:t>
            </a:r>
            <a:endParaRPr>
              <a:solidFill>
                <a:srgbClr val="CDB87D"/>
              </a:solidFill>
            </a:endParaRPr>
          </a:p>
          <a:p>
            <a:pPr indent="-299085" lvl="1" marL="914400" rtl="0" algn="l">
              <a:spcBef>
                <a:spcPts val="0"/>
              </a:spcBef>
              <a:spcAft>
                <a:spcPts val="0"/>
              </a:spcAft>
              <a:buClr>
                <a:srgbClr val="CDB87D"/>
              </a:buClr>
              <a:buSzPct val="100000"/>
              <a:buChar char="-"/>
            </a:pPr>
            <a:r>
              <a:rPr lang="en">
                <a:solidFill>
                  <a:srgbClr val="CDB87D"/>
                </a:solidFill>
              </a:rPr>
              <a:t>Prevented me from auto-transitioning the player page</a:t>
            </a:r>
            <a:endParaRPr>
              <a:solidFill>
                <a:srgbClr val="CDB87D"/>
              </a:solidFill>
            </a:endParaRPr>
          </a:p>
          <a:p>
            <a:pPr indent="-299085" lvl="1" marL="914400" rtl="0" algn="l">
              <a:spcBef>
                <a:spcPts val="0"/>
              </a:spcBef>
              <a:spcAft>
                <a:spcPts val="0"/>
              </a:spcAft>
              <a:buClr>
                <a:srgbClr val="CDB87D"/>
              </a:buClr>
              <a:buSzPct val="100000"/>
              <a:buChar char="-"/>
            </a:pPr>
            <a:r>
              <a:rPr lang="en">
                <a:solidFill>
                  <a:srgbClr val="CDB87D"/>
                </a:solidFill>
              </a:rPr>
              <a:t>Agreed upon workaround is to keep the next/prev player buttons</a:t>
            </a:r>
            <a:endParaRPr>
              <a:solidFill>
                <a:srgbClr val="CDB87D"/>
              </a:solidFill>
            </a:endParaRPr>
          </a:p>
          <a:p>
            <a:pPr indent="-310832" lvl="0" marL="457200" rtl="0" algn="l">
              <a:spcBef>
                <a:spcPts val="0"/>
              </a:spcBef>
              <a:spcAft>
                <a:spcPts val="0"/>
              </a:spcAft>
              <a:buClr>
                <a:srgbClr val="CDB87D"/>
              </a:buClr>
              <a:buSzPct val="100000"/>
              <a:buChar char="-"/>
            </a:pPr>
            <a:r>
              <a:rPr lang="en">
                <a:solidFill>
                  <a:srgbClr val="CDB87D"/>
                </a:solidFill>
              </a:rPr>
              <a:t>Adding/removing players not added</a:t>
            </a:r>
            <a:endParaRPr>
              <a:solidFill>
                <a:srgbClr val="CDB87D"/>
              </a:solidFill>
            </a:endParaRPr>
          </a:p>
          <a:p>
            <a:pPr indent="-299085" lvl="1" marL="914400" rtl="0" algn="l">
              <a:spcBef>
                <a:spcPts val="0"/>
              </a:spcBef>
              <a:spcAft>
                <a:spcPts val="0"/>
              </a:spcAft>
              <a:buClr>
                <a:srgbClr val="CDB87D"/>
              </a:buClr>
              <a:buSzPct val="100000"/>
              <a:buChar char="-"/>
            </a:pPr>
            <a:r>
              <a:rPr lang="en">
                <a:solidFill>
                  <a:srgbClr val="CDB87D"/>
                </a:solidFill>
              </a:rPr>
              <a:t>Handling persistence across repeat games deemed too difficult with this included</a:t>
            </a:r>
            <a:endParaRPr>
              <a:solidFill>
                <a:srgbClr val="CDB87D"/>
              </a:solidFill>
            </a:endParaRPr>
          </a:p>
          <a:p>
            <a:pPr indent="-299085" lvl="1" marL="914400" rtl="0" algn="l">
              <a:spcBef>
                <a:spcPts val="0"/>
              </a:spcBef>
              <a:spcAft>
                <a:spcPts val="0"/>
              </a:spcAft>
              <a:buClr>
                <a:srgbClr val="CDB87D"/>
              </a:buClr>
              <a:buSzPct val="100000"/>
              <a:buChar char="-"/>
            </a:pPr>
            <a:r>
              <a:rPr lang="en">
                <a:solidFill>
                  <a:srgbClr val="CDB87D"/>
                </a:solidFill>
              </a:rPr>
              <a:t>We’ll have 3 players for the entire duration of the expo to demonstrate anyways</a:t>
            </a:r>
            <a:endParaRPr>
              <a:solidFill>
                <a:srgbClr val="CDB87D"/>
              </a:solidFill>
            </a:endParaRPr>
          </a:p>
          <a:p>
            <a:pPr indent="-310832" lvl="0" marL="457200" rtl="0" algn="l">
              <a:spcBef>
                <a:spcPts val="0"/>
              </a:spcBef>
              <a:spcAft>
                <a:spcPts val="0"/>
              </a:spcAft>
              <a:buClr>
                <a:srgbClr val="CDB87D"/>
              </a:buClr>
              <a:buSzPct val="100000"/>
              <a:buChar char="-"/>
            </a:pPr>
            <a:r>
              <a:rPr lang="en">
                <a:solidFill>
                  <a:srgbClr val="CDB87D"/>
                </a:solidFill>
              </a:rPr>
              <a:t>Insurance wagers may be a “game-time decision” for the expo</a:t>
            </a:r>
            <a:endParaRPr>
              <a:solidFill>
                <a:srgbClr val="CDB87D"/>
              </a:solidFill>
            </a:endParaRPr>
          </a:p>
          <a:p>
            <a:pPr indent="-299085" lvl="1" marL="914400" rtl="0" algn="l">
              <a:spcBef>
                <a:spcPts val="0"/>
              </a:spcBef>
              <a:spcAft>
                <a:spcPts val="0"/>
              </a:spcAft>
              <a:buClr>
                <a:srgbClr val="CDB87D"/>
              </a:buClr>
              <a:buSzPct val="100000"/>
              <a:buChar char="-"/>
            </a:pPr>
            <a:r>
              <a:rPr lang="en">
                <a:solidFill>
                  <a:srgbClr val="CDB87D"/>
                </a:solidFill>
              </a:rPr>
              <a:t>Wasn’t a part of minimum design and haven’t decided on how to visually incorporate it</a:t>
            </a:r>
            <a:endParaRPr>
              <a:solidFill>
                <a:srgbClr val="CDB87D"/>
              </a:solidFill>
            </a:endParaRPr>
          </a:p>
          <a:p>
            <a:pPr indent="-310832" lvl="0" marL="457200" rtl="0" algn="l">
              <a:spcBef>
                <a:spcPts val="0"/>
              </a:spcBef>
              <a:spcAft>
                <a:spcPts val="0"/>
              </a:spcAft>
              <a:buClr>
                <a:srgbClr val="CDB87D"/>
              </a:buClr>
              <a:buSzPct val="100000"/>
              <a:buChar char="-"/>
            </a:pPr>
            <a:r>
              <a:rPr lang="en">
                <a:solidFill>
                  <a:srgbClr val="CDB87D"/>
                </a:solidFill>
              </a:rPr>
              <a:t>Without flipping, I am entirely relying on players not moving cards too far from the coordinates I save</a:t>
            </a:r>
            <a:endParaRPr>
              <a:solidFill>
                <a:srgbClr val="CDB87D"/>
              </a:solidFill>
            </a:endParaRPr>
          </a:p>
        </p:txBody>
      </p:sp>
      <p:sp>
        <p:nvSpPr>
          <p:cNvPr id="144" name="Google Shape;144;p24"/>
          <p:cNvSpPr txBox="1"/>
          <p:nvPr>
            <p:ph type="title"/>
          </p:nvPr>
        </p:nvSpPr>
        <p:spPr>
          <a:xfrm>
            <a:off x="468215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Outstanding Issues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Game Logic Testing</a:t>
            </a:r>
            <a:endParaRPr>
              <a:solidFill>
                <a:schemeClr val="lt1"/>
              </a:solidFill>
            </a:endParaRPr>
          </a:p>
        </p:txBody>
      </p:sp>
      <p:sp>
        <p:nvSpPr>
          <p:cNvPr id="150" name="Google Shape;150;p25"/>
          <p:cNvSpPr txBox="1"/>
          <p:nvPr>
            <p:ph idx="1" type="body"/>
          </p:nvPr>
        </p:nvSpPr>
        <p:spPr>
          <a:xfrm>
            <a:off x="311700" y="1152475"/>
            <a:ext cx="3817800" cy="254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Simple testing done to verify objects are </a:t>
            </a:r>
            <a:r>
              <a:rPr lang="en">
                <a:solidFill>
                  <a:srgbClr val="CDB87D"/>
                </a:solidFill>
              </a:rPr>
              <a:t>handled</a:t>
            </a:r>
            <a:r>
              <a:rPr lang="en">
                <a:solidFill>
                  <a:srgbClr val="CDB87D"/>
                </a:solidFill>
              </a:rPr>
              <a:t> correctly based on </a:t>
            </a:r>
            <a:r>
              <a:rPr lang="en">
                <a:solidFill>
                  <a:srgbClr val="CDB87D"/>
                </a:solidFill>
              </a:rPr>
              <a:t>random</a:t>
            </a:r>
            <a:r>
              <a:rPr lang="en">
                <a:solidFill>
                  <a:srgbClr val="CDB87D"/>
                </a:solidFill>
              </a:rPr>
              <a:t> cards (close right)</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Smoke testing GUI inputs to find and solve presentation bugs (top right)</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System integration testing to verify visually what is given to me by CV module and what is sent to Move module (bottom right)</a:t>
            </a:r>
            <a:endParaRPr>
              <a:solidFill>
                <a:srgbClr val="CDB87D"/>
              </a:solidFill>
            </a:endParaRPr>
          </a:p>
        </p:txBody>
      </p:sp>
      <p:pic>
        <p:nvPicPr>
          <p:cNvPr id="151" name="Google Shape;151;p25"/>
          <p:cNvPicPr preferRelativeResize="0"/>
          <p:nvPr/>
        </p:nvPicPr>
        <p:blipFill>
          <a:blip r:embed="rId3">
            <a:alphaModFix/>
          </a:blip>
          <a:stretch>
            <a:fillRect/>
          </a:stretch>
        </p:blipFill>
        <p:spPr>
          <a:xfrm>
            <a:off x="4195875" y="1017725"/>
            <a:ext cx="2141049" cy="3204725"/>
          </a:xfrm>
          <a:prstGeom prst="rect">
            <a:avLst/>
          </a:prstGeom>
          <a:noFill/>
          <a:ln>
            <a:noFill/>
          </a:ln>
        </p:spPr>
      </p:pic>
      <p:pic>
        <p:nvPicPr>
          <p:cNvPr id="152" name="Google Shape;152;p25"/>
          <p:cNvPicPr preferRelativeResize="0"/>
          <p:nvPr/>
        </p:nvPicPr>
        <p:blipFill>
          <a:blip r:embed="rId4">
            <a:alphaModFix/>
          </a:blip>
          <a:stretch>
            <a:fillRect/>
          </a:stretch>
        </p:blipFill>
        <p:spPr>
          <a:xfrm>
            <a:off x="6668325" y="722675"/>
            <a:ext cx="2287150" cy="1707126"/>
          </a:xfrm>
          <a:prstGeom prst="rect">
            <a:avLst/>
          </a:prstGeom>
          <a:noFill/>
          <a:ln>
            <a:noFill/>
          </a:ln>
        </p:spPr>
      </p:pic>
      <p:pic>
        <p:nvPicPr>
          <p:cNvPr id="153" name="Google Shape;153;p25"/>
          <p:cNvPicPr preferRelativeResize="0"/>
          <p:nvPr/>
        </p:nvPicPr>
        <p:blipFill rotWithShape="1">
          <a:blip r:embed="rId5">
            <a:alphaModFix/>
          </a:blip>
          <a:srcRect b="37466" l="0" r="0" t="37539"/>
          <a:stretch/>
        </p:blipFill>
        <p:spPr>
          <a:xfrm>
            <a:off x="6590675" y="2940751"/>
            <a:ext cx="2442451" cy="13565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How the Cards are Read</a:t>
            </a:r>
            <a:endParaRPr>
              <a:solidFill>
                <a:schemeClr val="lt1"/>
              </a:solidFill>
            </a:endParaRPr>
          </a:p>
        </p:txBody>
      </p:sp>
      <p:sp>
        <p:nvSpPr>
          <p:cNvPr id="159" name="Google Shape;159;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Utilizes OpenCV with the Raspberry Pi to capture card image</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The image undergoes Gaussian graying and </a:t>
            </a:r>
            <a:r>
              <a:rPr lang="en">
                <a:solidFill>
                  <a:srgbClr val="CDB87D"/>
                </a:solidFill>
              </a:rPr>
              <a:t>blurring, before using adaptive thresholding to draw the contours</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Each contour is a different size, and the algorithm filters out each contour that does not match 1 of 3 qualifiers:</a:t>
            </a:r>
            <a:endParaRPr>
              <a:solidFill>
                <a:srgbClr val="CDB87D"/>
              </a:solidFill>
            </a:endParaRPr>
          </a:p>
          <a:p>
            <a:pPr indent="-304800" lvl="1" marL="914400" rtl="0" algn="l">
              <a:spcBef>
                <a:spcPts val="0"/>
              </a:spcBef>
              <a:spcAft>
                <a:spcPts val="0"/>
              </a:spcAft>
              <a:buClr>
                <a:srgbClr val="CDB87D"/>
              </a:buClr>
              <a:buSzPts val="1200"/>
              <a:buChar char="-"/>
            </a:pPr>
            <a:r>
              <a:rPr lang="en">
                <a:solidFill>
                  <a:srgbClr val="CDB87D"/>
                </a:solidFill>
              </a:rPr>
              <a:t>It must be a valid shape (diamond, heart, club, spade)</a:t>
            </a:r>
            <a:endParaRPr>
              <a:solidFill>
                <a:srgbClr val="CDB87D"/>
              </a:solidFill>
            </a:endParaRPr>
          </a:p>
          <a:p>
            <a:pPr indent="-304800" lvl="1" marL="914400" rtl="0" algn="l">
              <a:spcBef>
                <a:spcPts val="0"/>
              </a:spcBef>
              <a:spcAft>
                <a:spcPts val="0"/>
              </a:spcAft>
              <a:buClr>
                <a:srgbClr val="CDB87D"/>
              </a:buClr>
              <a:buSzPts val="1200"/>
              <a:buChar char="-"/>
            </a:pPr>
            <a:r>
              <a:rPr lang="en">
                <a:solidFill>
                  <a:srgbClr val="CDB87D"/>
                </a:solidFill>
              </a:rPr>
              <a:t>It must have a blue rectangular box (face cards)</a:t>
            </a:r>
            <a:endParaRPr>
              <a:solidFill>
                <a:srgbClr val="CDB87D"/>
              </a:solidFill>
            </a:endParaRPr>
          </a:p>
          <a:p>
            <a:pPr indent="-304800" lvl="1" marL="914400" rtl="0" algn="l">
              <a:spcBef>
                <a:spcPts val="0"/>
              </a:spcBef>
              <a:spcAft>
                <a:spcPts val="0"/>
              </a:spcAft>
              <a:buClr>
                <a:srgbClr val="CDB87D"/>
              </a:buClr>
              <a:buSzPts val="1200"/>
              <a:buChar char="-"/>
            </a:pPr>
            <a:r>
              <a:rPr lang="en">
                <a:solidFill>
                  <a:srgbClr val="CDB87D"/>
                </a:solidFill>
              </a:rPr>
              <a:t>It must have a single, significantly larger Spade (ace of spades)</a:t>
            </a:r>
            <a:endParaRPr>
              <a:solidFill>
                <a:srgbClr val="CDB87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Numerical Cards</a:t>
            </a:r>
            <a:endParaRPr>
              <a:solidFill>
                <a:schemeClr val="lt1"/>
              </a:solidFill>
            </a:endParaRPr>
          </a:p>
        </p:txBody>
      </p:sp>
      <p:sp>
        <p:nvSpPr>
          <p:cNvPr id="165" name="Google Shape;165;p2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If the card does not have a blue border and it found shapes that match one of the four valid shapes, it is determined to be a numerical card</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The number of valid shapes is counted and determines the value of the card</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The size of the shape is compared to the sizes of the four suits, and the closest match is the predicted suit</a:t>
            </a:r>
            <a:endParaRPr>
              <a:solidFill>
                <a:srgbClr val="CDB87D"/>
              </a:solidFill>
            </a:endParaRPr>
          </a:p>
        </p:txBody>
      </p:sp>
      <p:pic>
        <p:nvPicPr>
          <p:cNvPr id="166" name="Google Shape;166;p27"/>
          <p:cNvPicPr preferRelativeResize="0"/>
          <p:nvPr/>
        </p:nvPicPr>
        <p:blipFill>
          <a:blip r:embed="rId3">
            <a:alphaModFix/>
          </a:blip>
          <a:stretch>
            <a:fillRect/>
          </a:stretch>
        </p:blipFill>
        <p:spPr>
          <a:xfrm>
            <a:off x="4311600" y="152400"/>
            <a:ext cx="2968699" cy="4838699"/>
          </a:xfrm>
          <a:prstGeom prst="rect">
            <a:avLst/>
          </a:prstGeom>
          <a:noFill/>
          <a:ln>
            <a:noFill/>
          </a:ln>
        </p:spPr>
      </p:pic>
      <p:pic>
        <p:nvPicPr>
          <p:cNvPr id="167" name="Google Shape;167;p27"/>
          <p:cNvPicPr preferRelativeResize="0"/>
          <p:nvPr/>
        </p:nvPicPr>
        <p:blipFill>
          <a:blip r:embed="rId4">
            <a:alphaModFix/>
          </a:blip>
          <a:stretch>
            <a:fillRect/>
          </a:stretch>
        </p:blipFill>
        <p:spPr>
          <a:xfrm>
            <a:off x="7230726" y="0"/>
            <a:ext cx="191327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Face </a:t>
            </a:r>
            <a:r>
              <a:rPr lang="en">
                <a:solidFill>
                  <a:schemeClr val="lt1"/>
                </a:solidFill>
              </a:rPr>
              <a:t>Cards</a:t>
            </a:r>
            <a:endParaRPr>
              <a:solidFill>
                <a:schemeClr val="lt1"/>
              </a:solidFill>
            </a:endParaRPr>
          </a:p>
        </p:txBody>
      </p:sp>
      <p:sp>
        <p:nvSpPr>
          <p:cNvPr id="173" name="Google Shape;173;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If the card does have a blue border, it must be a face card</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The image is cropped so that only the corner of the card is visible</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Contours are redrawn, and filtered to match either one of the four suit shapes, or one of the three letters (J for Jack, Q for Queen, K for King)</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The area and perimeter of these </a:t>
            </a:r>
            <a:r>
              <a:rPr lang="en">
                <a:solidFill>
                  <a:srgbClr val="CDB87D"/>
                </a:solidFill>
              </a:rPr>
              <a:t>shapes are compared to the expected values of the sizes for the expected shapes</a:t>
            </a:r>
            <a:endParaRPr>
              <a:solidFill>
                <a:srgbClr val="CDB87D"/>
              </a:solidFill>
            </a:endParaRPr>
          </a:p>
        </p:txBody>
      </p:sp>
      <p:pic>
        <p:nvPicPr>
          <p:cNvPr id="174" name="Google Shape;174;p28"/>
          <p:cNvPicPr preferRelativeResize="0"/>
          <p:nvPr/>
        </p:nvPicPr>
        <p:blipFill>
          <a:blip r:embed="rId3">
            <a:alphaModFix/>
          </a:blip>
          <a:stretch>
            <a:fillRect/>
          </a:stretch>
        </p:blipFill>
        <p:spPr>
          <a:xfrm>
            <a:off x="4510500" y="152400"/>
            <a:ext cx="4147458"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Face Cards</a:t>
            </a:r>
            <a:endParaRPr>
              <a:solidFill>
                <a:schemeClr val="lt1"/>
              </a:solidFill>
            </a:endParaRPr>
          </a:p>
        </p:txBody>
      </p:sp>
      <p:sp>
        <p:nvSpPr>
          <p:cNvPr id="180" name="Google Shape;180;p29"/>
          <p:cNvSpPr txBox="1"/>
          <p:nvPr>
            <p:ph idx="1" type="body"/>
          </p:nvPr>
        </p:nvSpPr>
        <p:spPr>
          <a:xfrm>
            <a:off x="311700" y="3575050"/>
            <a:ext cx="3999900" cy="9939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Clr>
                <a:srgbClr val="CDB87D"/>
              </a:buClr>
              <a:buSzPts val="1400"/>
              <a:buChar char="-"/>
            </a:pPr>
            <a:r>
              <a:rPr lang="en">
                <a:solidFill>
                  <a:srgbClr val="CDB87D"/>
                </a:solidFill>
              </a:rPr>
              <a:t>The blue border is identified, and the cropped image is produced. The J and the Heart are filtered out, identifying the card as the Jack of Hearts</a:t>
            </a:r>
            <a:endParaRPr>
              <a:solidFill>
                <a:srgbClr val="CDB87D"/>
              </a:solidFill>
            </a:endParaRPr>
          </a:p>
        </p:txBody>
      </p:sp>
      <p:pic>
        <p:nvPicPr>
          <p:cNvPr id="181" name="Google Shape;181;p29"/>
          <p:cNvPicPr preferRelativeResize="0"/>
          <p:nvPr/>
        </p:nvPicPr>
        <p:blipFill>
          <a:blip r:embed="rId3">
            <a:alphaModFix/>
          </a:blip>
          <a:stretch>
            <a:fillRect/>
          </a:stretch>
        </p:blipFill>
        <p:spPr>
          <a:xfrm>
            <a:off x="572600" y="1152475"/>
            <a:ext cx="1905000" cy="1428750"/>
          </a:xfrm>
          <a:prstGeom prst="rect">
            <a:avLst/>
          </a:prstGeom>
          <a:noFill/>
          <a:ln>
            <a:noFill/>
          </a:ln>
        </p:spPr>
      </p:pic>
      <p:pic>
        <p:nvPicPr>
          <p:cNvPr id="182" name="Google Shape;182;p29"/>
          <p:cNvPicPr preferRelativeResize="0"/>
          <p:nvPr/>
        </p:nvPicPr>
        <p:blipFill>
          <a:blip r:embed="rId4">
            <a:alphaModFix/>
          </a:blip>
          <a:stretch>
            <a:fillRect/>
          </a:stretch>
        </p:blipFill>
        <p:spPr>
          <a:xfrm>
            <a:off x="3752625" y="500250"/>
            <a:ext cx="1905000" cy="1428750"/>
          </a:xfrm>
          <a:prstGeom prst="rect">
            <a:avLst/>
          </a:prstGeom>
          <a:noFill/>
          <a:ln>
            <a:noFill/>
          </a:ln>
        </p:spPr>
      </p:pic>
      <p:pic>
        <p:nvPicPr>
          <p:cNvPr id="183" name="Google Shape;183;p29"/>
          <p:cNvPicPr preferRelativeResize="0"/>
          <p:nvPr/>
        </p:nvPicPr>
        <p:blipFill>
          <a:blip r:embed="rId5">
            <a:alphaModFix/>
          </a:blip>
          <a:stretch>
            <a:fillRect/>
          </a:stretch>
        </p:blipFill>
        <p:spPr>
          <a:xfrm>
            <a:off x="3752625" y="2146300"/>
            <a:ext cx="1905000" cy="142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Ace of Spades</a:t>
            </a:r>
            <a:endParaRPr>
              <a:solidFill>
                <a:schemeClr val="lt1"/>
              </a:solidFill>
            </a:endParaRPr>
          </a:p>
        </p:txBody>
      </p:sp>
      <p:sp>
        <p:nvSpPr>
          <p:cNvPr id="189" name="Google Shape;189;p30"/>
          <p:cNvSpPr txBox="1"/>
          <p:nvPr>
            <p:ph idx="1" type="body"/>
          </p:nvPr>
        </p:nvSpPr>
        <p:spPr>
          <a:xfrm>
            <a:off x="334950" y="1017725"/>
            <a:ext cx="3999900" cy="2336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The Ace of Spades is the only unique card in the Bicycle Standard Deck.</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It has one massive Spade, where as the other three aces have one shape that is the same size as the other cards’.</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A different filter is applied to extract the ace of spades, and if found, the card is predicted to be the ace of spades.</a:t>
            </a:r>
            <a:endParaRPr>
              <a:solidFill>
                <a:srgbClr val="CDB87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Ace of Spades</a:t>
            </a:r>
            <a:endParaRPr>
              <a:solidFill>
                <a:schemeClr val="lt1"/>
              </a:solidFill>
            </a:endParaRPr>
          </a:p>
        </p:txBody>
      </p:sp>
      <p:sp>
        <p:nvSpPr>
          <p:cNvPr id="195" name="Google Shape;195;p31"/>
          <p:cNvSpPr txBox="1"/>
          <p:nvPr>
            <p:ph idx="1" type="body"/>
          </p:nvPr>
        </p:nvSpPr>
        <p:spPr>
          <a:xfrm>
            <a:off x="334950" y="1017725"/>
            <a:ext cx="3999900" cy="2336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t/>
            </a:r>
            <a:endParaRPr>
              <a:solidFill>
                <a:srgbClr val="CDB87D"/>
              </a:solidFill>
            </a:endParaRPr>
          </a:p>
        </p:txBody>
      </p:sp>
      <p:pic>
        <p:nvPicPr>
          <p:cNvPr id="196" name="Google Shape;196;p31"/>
          <p:cNvPicPr preferRelativeResize="0"/>
          <p:nvPr/>
        </p:nvPicPr>
        <p:blipFill>
          <a:blip r:embed="rId3">
            <a:alphaModFix/>
          </a:blip>
          <a:stretch>
            <a:fillRect/>
          </a:stretch>
        </p:blipFill>
        <p:spPr>
          <a:xfrm>
            <a:off x="4510500" y="205400"/>
            <a:ext cx="4147458" cy="4838701"/>
          </a:xfrm>
          <a:prstGeom prst="rect">
            <a:avLst/>
          </a:prstGeom>
          <a:noFill/>
          <a:ln>
            <a:noFill/>
          </a:ln>
        </p:spPr>
      </p:pic>
      <p:pic>
        <p:nvPicPr>
          <p:cNvPr id="197" name="Google Shape;197;p31"/>
          <p:cNvPicPr preferRelativeResize="0"/>
          <p:nvPr/>
        </p:nvPicPr>
        <p:blipFill>
          <a:blip r:embed="rId4">
            <a:alphaModFix/>
          </a:blip>
          <a:stretch>
            <a:fillRect/>
          </a:stretch>
        </p:blipFill>
        <p:spPr>
          <a:xfrm>
            <a:off x="101800" y="931800"/>
            <a:ext cx="4408699" cy="4112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 Problem and Our Solution</a:t>
            </a:r>
            <a:endParaRPr>
              <a:solidFill>
                <a:schemeClr val="lt1"/>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rgbClr val="CDB87D"/>
                </a:solidFill>
              </a:rPr>
              <a:t>The Business Problem:</a:t>
            </a:r>
            <a:r>
              <a:rPr lang="en">
                <a:solidFill>
                  <a:srgbClr val="CDB87D"/>
                </a:solidFill>
              </a:rPr>
              <a:t> Reliable, human dealers are costly for casinos, </a:t>
            </a:r>
            <a:r>
              <a:rPr lang="en">
                <a:solidFill>
                  <a:srgbClr val="CDB87D"/>
                </a:solidFill>
              </a:rPr>
              <a:t>particularly</a:t>
            </a:r>
            <a:r>
              <a:rPr lang="en">
                <a:solidFill>
                  <a:srgbClr val="CDB87D"/>
                </a:solidFill>
              </a:rPr>
              <a:t> smaller establishments. It can become even more costly to fill all the tables a casino might want to run.</a:t>
            </a:r>
            <a:endParaRPr>
              <a:solidFill>
                <a:srgbClr val="CDB87D"/>
              </a:solidFill>
            </a:endParaRPr>
          </a:p>
          <a:p>
            <a:pPr indent="0" lvl="0" marL="0" rtl="0" algn="l">
              <a:spcBef>
                <a:spcPts val="1200"/>
              </a:spcBef>
              <a:spcAft>
                <a:spcPts val="0"/>
              </a:spcAft>
              <a:buNone/>
            </a:pPr>
            <a:r>
              <a:rPr b="1" lang="en">
                <a:solidFill>
                  <a:srgbClr val="CDB87D"/>
                </a:solidFill>
              </a:rPr>
              <a:t>The Customer Problem: </a:t>
            </a:r>
            <a:r>
              <a:rPr lang="en">
                <a:solidFill>
                  <a:srgbClr val="CDB87D"/>
                </a:solidFill>
              </a:rPr>
              <a:t>Players can also feel uncomfortable with an experienced dealer, or think that they are manipulating cards for a house advantage.</a:t>
            </a:r>
            <a:endParaRPr>
              <a:solidFill>
                <a:srgbClr val="CDB87D"/>
              </a:solidFill>
            </a:endParaRPr>
          </a:p>
          <a:p>
            <a:pPr indent="0" lvl="0" marL="0" rtl="0" algn="l">
              <a:spcBef>
                <a:spcPts val="1200"/>
              </a:spcBef>
              <a:spcAft>
                <a:spcPts val="0"/>
              </a:spcAft>
              <a:buNone/>
            </a:pPr>
            <a:r>
              <a:rPr b="1" lang="en">
                <a:solidFill>
                  <a:srgbClr val="CDB87D"/>
                </a:solidFill>
              </a:rPr>
              <a:t>Our Solution: </a:t>
            </a:r>
            <a:r>
              <a:rPr lang="en">
                <a:solidFill>
                  <a:srgbClr val="CDB87D"/>
                </a:solidFill>
              </a:rPr>
              <a:t>This Robotic Blackjack Dealer is being designed to provide users with an interactive experience of playing Blackjack. It combines the tangibility of playing in real life with the ease of automation found in online games.</a:t>
            </a:r>
            <a:endParaRPr>
              <a:solidFill>
                <a:srgbClr val="CDB87D"/>
              </a:solidFill>
            </a:endParaRPr>
          </a:p>
          <a:p>
            <a:pPr indent="0" lvl="0" marL="0" rtl="0" algn="l">
              <a:spcBef>
                <a:spcPts val="1200"/>
              </a:spcBef>
              <a:spcAft>
                <a:spcPts val="1200"/>
              </a:spcAft>
              <a:buNone/>
            </a:pPr>
            <a:r>
              <a:rPr lang="en">
                <a:solidFill>
                  <a:srgbClr val="CDB87D"/>
                </a:solidFill>
              </a:rPr>
              <a:t>Replacing some live dealers with robotic dealers will cut on casino expenses, allow for more players to be hosted, and will allow for a better established trust that there is no cheating or manipulation</a:t>
            </a:r>
            <a:endParaRPr>
              <a:solidFill>
                <a:srgbClr val="CDB87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Testing</a:t>
            </a:r>
            <a:endParaRPr>
              <a:solidFill>
                <a:schemeClr val="lt1"/>
              </a:solidFill>
            </a:endParaRPr>
          </a:p>
        </p:txBody>
      </p:sp>
      <p:sp>
        <p:nvSpPr>
          <p:cNvPr id="203" name="Google Shape;203;p32"/>
          <p:cNvSpPr txBox="1"/>
          <p:nvPr>
            <p:ph idx="1" type="body"/>
          </p:nvPr>
        </p:nvSpPr>
        <p:spPr>
          <a:xfrm>
            <a:off x="334950" y="1017725"/>
            <a:ext cx="3999900" cy="3864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Requirement: &gt;99% accuracy</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It is vital that the accuracy of the point values for each card is 100%</a:t>
            </a:r>
            <a:endParaRPr>
              <a:solidFill>
                <a:srgbClr val="CDB87D"/>
              </a:solidFill>
            </a:endParaRPr>
          </a:p>
          <a:p>
            <a:pPr indent="-304800" lvl="1" marL="914400" rtl="0" algn="l">
              <a:spcBef>
                <a:spcPts val="0"/>
              </a:spcBef>
              <a:spcAft>
                <a:spcPts val="0"/>
              </a:spcAft>
              <a:buClr>
                <a:srgbClr val="CDB87D"/>
              </a:buClr>
              <a:buSzPts val="1200"/>
              <a:buChar char="-"/>
            </a:pPr>
            <a:r>
              <a:rPr lang="en">
                <a:solidFill>
                  <a:srgbClr val="CDB87D"/>
                </a:solidFill>
              </a:rPr>
              <a:t>Face cards have the same value, so at worst, a face card must be identified as a face card</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Suit is irrelevant in blackjack, however, it was still part of the requirements to have an accuracy &gt;99%</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After several iterations of testing, we were able to run 100% accuracy through the deck several times in a row</a:t>
            </a:r>
            <a:endParaRPr>
              <a:solidFill>
                <a:srgbClr val="CDB87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207" name="Shape 207"/>
        <p:cNvGrpSpPr/>
        <p:nvPr/>
      </p:nvGrpSpPr>
      <p:grpSpPr>
        <a:xfrm>
          <a:off x="0" y="0"/>
          <a:ext cx="0" cy="0"/>
          <a:chOff x="0" y="0"/>
          <a:chExt cx="0" cy="0"/>
        </a:xfrm>
      </p:grpSpPr>
      <p:sp>
        <p:nvSpPr>
          <p:cNvPr id="208" name="Google Shape;208;p33"/>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Testing</a:t>
            </a:r>
            <a:endParaRPr>
              <a:solidFill>
                <a:schemeClr val="lt1"/>
              </a:solidFill>
            </a:endParaRPr>
          </a:p>
        </p:txBody>
      </p:sp>
      <p:sp>
        <p:nvSpPr>
          <p:cNvPr id="209" name="Google Shape;209;p33"/>
          <p:cNvSpPr txBox="1"/>
          <p:nvPr>
            <p:ph idx="1" type="body"/>
          </p:nvPr>
        </p:nvSpPr>
        <p:spPr>
          <a:xfrm>
            <a:off x="334950" y="1017725"/>
            <a:ext cx="3999900" cy="3864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rPr lang="en">
                <a:solidFill>
                  <a:srgbClr val="CDB87D"/>
                </a:solidFill>
              </a:rPr>
              <a:t>Through testing, I encountered several miscalculations</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The ace of spades was the biggest issue</a:t>
            </a:r>
            <a:endParaRPr>
              <a:solidFill>
                <a:srgbClr val="CDB87D"/>
              </a:solidFill>
            </a:endParaRPr>
          </a:p>
          <a:p>
            <a:pPr indent="-304800" lvl="1" marL="914400" rtl="0" algn="l">
              <a:spcBef>
                <a:spcPts val="0"/>
              </a:spcBef>
              <a:spcAft>
                <a:spcPts val="0"/>
              </a:spcAft>
              <a:buClr>
                <a:srgbClr val="CDB87D"/>
              </a:buClr>
              <a:buSzPts val="1200"/>
              <a:buChar char="-"/>
            </a:pPr>
            <a:r>
              <a:rPr lang="en">
                <a:solidFill>
                  <a:srgbClr val="CDB87D"/>
                </a:solidFill>
              </a:rPr>
              <a:t>Solved by adding a new filter for it specifically</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The value from the face cards were difficult to extract</a:t>
            </a:r>
            <a:endParaRPr>
              <a:solidFill>
                <a:srgbClr val="CDB87D"/>
              </a:solidFill>
            </a:endParaRPr>
          </a:p>
          <a:p>
            <a:pPr indent="-304800" lvl="1" marL="914400" rtl="0" algn="l">
              <a:spcBef>
                <a:spcPts val="0"/>
              </a:spcBef>
              <a:spcAft>
                <a:spcPts val="0"/>
              </a:spcAft>
              <a:buClr>
                <a:srgbClr val="CDB87D"/>
              </a:buClr>
              <a:buSzPts val="1200"/>
              <a:buChar char="-"/>
            </a:pPr>
            <a:r>
              <a:rPr lang="en">
                <a:solidFill>
                  <a:srgbClr val="CDB87D"/>
                </a:solidFill>
              </a:rPr>
              <a:t>Moved from analyzing whole card to the top left corner</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Biggest Setback was the lighting</a:t>
            </a:r>
            <a:endParaRPr>
              <a:solidFill>
                <a:srgbClr val="CDB87D"/>
              </a:solidFill>
            </a:endParaRPr>
          </a:p>
          <a:p>
            <a:pPr indent="-304800" lvl="1" marL="914400" rtl="0" algn="l">
              <a:spcBef>
                <a:spcPts val="0"/>
              </a:spcBef>
              <a:spcAft>
                <a:spcPts val="0"/>
              </a:spcAft>
              <a:buClr>
                <a:srgbClr val="CDB87D"/>
              </a:buClr>
              <a:buSzPts val="1200"/>
              <a:buChar char="-"/>
            </a:pPr>
            <a:r>
              <a:rPr lang="en">
                <a:solidFill>
                  <a:srgbClr val="CDB87D"/>
                </a:solidFill>
              </a:rPr>
              <a:t>Due to the nature of our setup, overhead lighting causes the white cards to blend in</a:t>
            </a:r>
            <a:endParaRPr>
              <a:solidFill>
                <a:srgbClr val="CDB87D"/>
              </a:solidFill>
            </a:endParaRPr>
          </a:p>
          <a:p>
            <a:pPr indent="-304800" lvl="1" marL="914400" rtl="0" algn="l">
              <a:spcBef>
                <a:spcPts val="0"/>
              </a:spcBef>
              <a:spcAft>
                <a:spcPts val="0"/>
              </a:spcAft>
              <a:buClr>
                <a:srgbClr val="CDB87D"/>
              </a:buClr>
              <a:buSzPts val="1200"/>
              <a:buChar char="-"/>
            </a:pPr>
            <a:r>
              <a:rPr lang="en">
                <a:solidFill>
                  <a:srgbClr val="CDB87D"/>
                </a:solidFill>
              </a:rPr>
              <a:t>Solved by adding overhead blocker</a:t>
            </a:r>
            <a:endParaRPr>
              <a:solidFill>
                <a:srgbClr val="CDB87D"/>
              </a:solidFill>
            </a:endParaRPr>
          </a:p>
          <a:p>
            <a:pPr indent="-317500" lvl="0" marL="457200" rtl="0" algn="l">
              <a:spcBef>
                <a:spcPts val="0"/>
              </a:spcBef>
              <a:spcAft>
                <a:spcPts val="0"/>
              </a:spcAft>
              <a:buClr>
                <a:srgbClr val="CDB87D"/>
              </a:buClr>
              <a:buSzPts val="1400"/>
              <a:buChar char="-"/>
            </a:pPr>
            <a:r>
              <a:rPr lang="en">
                <a:solidFill>
                  <a:srgbClr val="CDB87D"/>
                </a:solidFill>
              </a:rPr>
              <a:t>Underneath Lighting was an issue as well</a:t>
            </a:r>
            <a:endParaRPr>
              <a:solidFill>
                <a:srgbClr val="CDB87D"/>
              </a:solidFill>
            </a:endParaRPr>
          </a:p>
          <a:p>
            <a:pPr indent="0" lvl="0" marL="0" rtl="0" algn="l">
              <a:spcBef>
                <a:spcPts val="1200"/>
              </a:spcBef>
              <a:spcAft>
                <a:spcPts val="1200"/>
              </a:spcAft>
              <a:buNone/>
            </a:pPr>
            <a:r>
              <a:t/>
            </a:r>
            <a:endParaRPr>
              <a:solidFill>
                <a:srgbClr val="CDB87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Testing</a:t>
            </a:r>
            <a:endParaRPr>
              <a:solidFill>
                <a:schemeClr val="lt1"/>
              </a:solidFill>
            </a:endParaRPr>
          </a:p>
        </p:txBody>
      </p:sp>
      <p:sp>
        <p:nvSpPr>
          <p:cNvPr id="215" name="Google Shape;215;p34"/>
          <p:cNvSpPr txBox="1"/>
          <p:nvPr>
            <p:ph idx="1" type="body"/>
          </p:nvPr>
        </p:nvSpPr>
        <p:spPr>
          <a:xfrm>
            <a:off x="334950" y="1017725"/>
            <a:ext cx="3999900" cy="3864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CDB87D"/>
              </a:buClr>
              <a:buSzPts val="1400"/>
              <a:buChar char="-"/>
            </a:pPr>
            <a:r>
              <a:t/>
            </a:r>
            <a:endParaRPr>
              <a:solidFill>
                <a:srgbClr val="CDB87D"/>
              </a:solidFill>
            </a:endParaRPr>
          </a:p>
          <a:p>
            <a:pPr indent="0" lvl="0" marL="0" rtl="0" algn="l">
              <a:spcBef>
                <a:spcPts val="1200"/>
              </a:spcBef>
              <a:spcAft>
                <a:spcPts val="1200"/>
              </a:spcAft>
              <a:buNone/>
            </a:pPr>
            <a:r>
              <a:t/>
            </a:r>
            <a:endParaRPr>
              <a:solidFill>
                <a:srgbClr val="CDB87D"/>
              </a:solidFill>
            </a:endParaRPr>
          </a:p>
        </p:txBody>
      </p:sp>
      <p:pic>
        <p:nvPicPr>
          <p:cNvPr id="216" name="Google Shape;216;p34"/>
          <p:cNvPicPr preferRelativeResize="0"/>
          <p:nvPr/>
        </p:nvPicPr>
        <p:blipFill>
          <a:blip r:embed="rId3">
            <a:alphaModFix/>
          </a:blip>
          <a:stretch>
            <a:fillRect/>
          </a:stretch>
        </p:blipFill>
        <p:spPr>
          <a:xfrm>
            <a:off x="0" y="1243991"/>
            <a:ext cx="9143998" cy="26555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404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Runtime</a:t>
            </a:r>
            <a:endParaRPr>
              <a:solidFill>
                <a:schemeClr val="lt1"/>
              </a:solidFill>
            </a:endParaRPr>
          </a:p>
        </p:txBody>
      </p:sp>
      <p:sp>
        <p:nvSpPr>
          <p:cNvPr id="222" name="Google Shape;222;p35"/>
          <p:cNvSpPr txBox="1"/>
          <p:nvPr>
            <p:ph idx="1" type="body"/>
          </p:nvPr>
        </p:nvSpPr>
        <p:spPr>
          <a:xfrm>
            <a:off x="334950" y="1017725"/>
            <a:ext cx="3999900" cy="23367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Clr>
                <a:schemeClr val="lt1"/>
              </a:buClr>
              <a:buSzPct val="100000"/>
              <a:buFont typeface="Roboto"/>
              <a:buChar char="-"/>
            </a:pPr>
            <a:r>
              <a:rPr lang="en" sz="1800">
                <a:solidFill>
                  <a:schemeClr val="lt1"/>
                </a:solidFill>
                <a:latin typeface="Roboto"/>
                <a:ea typeface="Roboto"/>
                <a:cs typeface="Roboto"/>
                <a:sym typeface="Roboto"/>
              </a:rPr>
              <a:t>Required runtime: less than 5 seconds</a:t>
            </a:r>
            <a:endParaRPr sz="1800">
              <a:solidFill>
                <a:schemeClr val="lt1"/>
              </a:solidFill>
              <a:latin typeface="Roboto"/>
              <a:ea typeface="Roboto"/>
              <a:cs typeface="Roboto"/>
              <a:sym typeface="Roboto"/>
            </a:endParaRPr>
          </a:p>
          <a:p>
            <a:pPr indent="-325755" lvl="0" marL="457200" rtl="0" algn="l">
              <a:spcBef>
                <a:spcPts val="0"/>
              </a:spcBef>
              <a:spcAft>
                <a:spcPts val="0"/>
              </a:spcAft>
              <a:buClr>
                <a:schemeClr val="lt1"/>
              </a:buClr>
              <a:buSzPct val="100000"/>
              <a:buFont typeface="Roboto"/>
              <a:buChar char="-"/>
            </a:pPr>
            <a:r>
              <a:rPr lang="en" sz="1800">
                <a:solidFill>
                  <a:schemeClr val="lt1"/>
                </a:solidFill>
                <a:latin typeface="Roboto"/>
                <a:ea typeface="Roboto"/>
                <a:cs typeface="Roboto"/>
                <a:sym typeface="Roboto"/>
              </a:rPr>
              <a:t>In 52 trials:</a:t>
            </a:r>
            <a:endParaRPr sz="1800">
              <a:solidFill>
                <a:schemeClr val="lt1"/>
              </a:solidFill>
              <a:latin typeface="Roboto"/>
              <a:ea typeface="Roboto"/>
              <a:cs typeface="Roboto"/>
              <a:sym typeface="Roboto"/>
            </a:endParaRPr>
          </a:p>
          <a:p>
            <a:pPr indent="-325755" lvl="0" marL="457200" rtl="0" algn="l">
              <a:spcBef>
                <a:spcPts val="0"/>
              </a:spcBef>
              <a:spcAft>
                <a:spcPts val="0"/>
              </a:spcAft>
              <a:buClr>
                <a:schemeClr val="lt1"/>
              </a:buClr>
              <a:buSzPct val="100000"/>
              <a:buFont typeface="Roboto"/>
              <a:buChar char="-"/>
            </a:pPr>
            <a:r>
              <a:rPr lang="en" sz="1800">
                <a:solidFill>
                  <a:schemeClr val="lt1"/>
                </a:solidFill>
                <a:latin typeface="Roboto"/>
                <a:ea typeface="Roboto"/>
                <a:cs typeface="Roboto"/>
                <a:sym typeface="Roboto"/>
              </a:rPr>
              <a:t>Maximum runtime:</a:t>
            </a:r>
            <a:endParaRPr sz="1800">
              <a:solidFill>
                <a:schemeClr val="lt1"/>
              </a:solidFill>
              <a:latin typeface="Roboto"/>
              <a:ea typeface="Roboto"/>
              <a:cs typeface="Roboto"/>
              <a:sym typeface="Roboto"/>
            </a:endParaRPr>
          </a:p>
          <a:p>
            <a:pPr indent="-325755" lvl="0" marL="457200" rtl="0" algn="r">
              <a:spcBef>
                <a:spcPts val="0"/>
              </a:spcBef>
              <a:spcAft>
                <a:spcPts val="0"/>
              </a:spcAft>
              <a:buClr>
                <a:schemeClr val="lt1"/>
              </a:buClr>
              <a:buSzPct val="100000"/>
              <a:buFont typeface="Roboto"/>
              <a:buChar char="-"/>
            </a:pPr>
            <a:r>
              <a:rPr lang="en" sz="1800">
                <a:solidFill>
                  <a:schemeClr val="lt1"/>
                </a:solidFill>
                <a:latin typeface="Roboto"/>
                <a:ea typeface="Roboto"/>
                <a:cs typeface="Roboto"/>
                <a:sym typeface="Roboto"/>
              </a:rPr>
              <a:t>2.22  seconds</a:t>
            </a:r>
            <a:endParaRPr sz="1800">
              <a:solidFill>
                <a:schemeClr val="lt1"/>
              </a:solidFill>
              <a:latin typeface="Roboto"/>
              <a:ea typeface="Roboto"/>
              <a:cs typeface="Roboto"/>
              <a:sym typeface="Roboto"/>
            </a:endParaRPr>
          </a:p>
          <a:p>
            <a:pPr indent="-325755" lvl="0" marL="457200" rtl="0" algn="l">
              <a:lnSpc>
                <a:spcPct val="100000"/>
              </a:lnSpc>
              <a:spcBef>
                <a:spcPts val="0"/>
              </a:spcBef>
              <a:spcAft>
                <a:spcPts val="0"/>
              </a:spcAft>
              <a:buClr>
                <a:schemeClr val="lt1"/>
              </a:buClr>
              <a:buSzPct val="100000"/>
              <a:buFont typeface="Roboto"/>
              <a:buChar char="-"/>
            </a:pPr>
            <a:r>
              <a:rPr lang="en" sz="1800">
                <a:solidFill>
                  <a:schemeClr val="lt1"/>
                </a:solidFill>
                <a:latin typeface="Roboto"/>
                <a:ea typeface="Roboto"/>
                <a:cs typeface="Roboto"/>
                <a:sym typeface="Roboto"/>
              </a:rPr>
              <a:t>Minimum runtime:</a:t>
            </a:r>
            <a:endParaRPr sz="1800">
              <a:solidFill>
                <a:schemeClr val="lt1"/>
              </a:solidFill>
              <a:latin typeface="Roboto"/>
              <a:ea typeface="Roboto"/>
              <a:cs typeface="Roboto"/>
              <a:sym typeface="Roboto"/>
            </a:endParaRPr>
          </a:p>
          <a:p>
            <a:pPr indent="-325755" lvl="0" marL="457200" rtl="0" algn="r">
              <a:spcBef>
                <a:spcPts val="0"/>
              </a:spcBef>
              <a:spcAft>
                <a:spcPts val="0"/>
              </a:spcAft>
              <a:buClr>
                <a:schemeClr val="lt1"/>
              </a:buClr>
              <a:buSzPct val="100000"/>
              <a:buFont typeface="Roboto"/>
              <a:buChar char="-"/>
            </a:pPr>
            <a:r>
              <a:rPr lang="en" sz="1800">
                <a:solidFill>
                  <a:schemeClr val="lt1"/>
                </a:solidFill>
                <a:latin typeface="Roboto"/>
                <a:ea typeface="Roboto"/>
                <a:cs typeface="Roboto"/>
                <a:sym typeface="Roboto"/>
              </a:rPr>
              <a:t>2.07 seconds</a:t>
            </a:r>
            <a:endParaRPr sz="1800">
              <a:solidFill>
                <a:schemeClr val="lt1"/>
              </a:solidFill>
              <a:latin typeface="Roboto"/>
              <a:ea typeface="Roboto"/>
              <a:cs typeface="Roboto"/>
              <a:sym typeface="Roboto"/>
            </a:endParaRPr>
          </a:p>
          <a:p>
            <a:pPr indent="-325755" lvl="0" marL="457200" rtl="0" algn="l">
              <a:lnSpc>
                <a:spcPct val="100000"/>
              </a:lnSpc>
              <a:spcBef>
                <a:spcPts val="0"/>
              </a:spcBef>
              <a:spcAft>
                <a:spcPts val="0"/>
              </a:spcAft>
              <a:buClr>
                <a:schemeClr val="lt1"/>
              </a:buClr>
              <a:buSzPct val="100000"/>
              <a:buFont typeface="Roboto"/>
              <a:buChar char="-"/>
            </a:pPr>
            <a:r>
              <a:rPr lang="en" sz="1800">
                <a:solidFill>
                  <a:schemeClr val="lt1"/>
                </a:solidFill>
                <a:latin typeface="Roboto"/>
                <a:ea typeface="Roboto"/>
                <a:cs typeface="Roboto"/>
                <a:sym typeface="Roboto"/>
              </a:rPr>
              <a:t>average runtime:</a:t>
            </a:r>
            <a:endParaRPr sz="1800">
              <a:solidFill>
                <a:schemeClr val="lt1"/>
              </a:solidFill>
              <a:latin typeface="Roboto"/>
              <a:ea typeface="Roboto"/>
              <a:cs typeface="Roboto"/>
              <a:sym typeface="Roboto"/>
            </a:endParaRPr>
          </a:p>
          <a:p>
            <a:pPr indent="-325755" lvl="0" marL="457200" rtl="0" algn="r">
              <a:spcBef>
                <a:spcPts val="0"/>
              </a:spcBef>
              <a:spcAft>
                <a:spcPts val="0"/>
              </a:spcAft>
              <a:buClr>
                <a:schemeClr val="lt1"/>
              </a:buClr>
              <a:buSzPct val="100000"/>
              <a:buFont typeface="Roboto"/>
              <a:buChar char="-"/>
            </a:pPr>
            <a:r>
              <a:rPr lang="en" sz="1800">
                <a:solidFill>
                  <a:schemeClr val="lt1"/>
                </a:solidFill>
                <a:latin typeface="Roboto"/>
                <a:ea typeface="Roboto"/>
                <a:cs typeface="Roboto"/>
                <a:sym typeface="Roboto"/>
              </a:rPr>
              <a:t>2.1225 seconds</a:t>
            </a:r>
            <a:endParaRPr sz="1800">
              <a:solidFill>
                <a:schemeClr val="lt1"/>
              </a:solidFill>
              <a:latin typeface="Roboto"/>
              <a:ea typeface="Roboto"/>
              <a:cs typeface="Roboto"/>
              <a:sym typeface="Roboto"/>
            </a:endParaRPr>
          </a:p>
          <a:p>
            <a:pPr indent="0" lvl="0" marL="0" rtl="0" algn="l">
              <a:spcBef>
                <a:spcPts val="0"/>
              </a:spcBef>
              <a:spcAft>
                <a:spcPts val="1200"/>
              </a:spcAft>
              <a:buNone/>
            </a:pPr>
            <a:r>
              <a:t/>
            </a:r>
            <a:endParaRPr>
              <a:solidFill>
                <a:srgbClr val="CDB87D"/>
              </a:solidFill>
            </a:endParaRPr>
          </a:p>
        </p:txBody>
      </p:sp>
      <p:sp>
        <p:nvSpPr>
          <p:cNvPr id="223" name="Google Shape;223;p35"/>
          <p:cNvSpPr txBox="1"/>
          <p:nvPr/>
        </p:nvSpPr>
        <p:spPr>
          <a:xfrm>
            <a:off x="4435325" y="571500"/>
            <a:ext cx="41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4" name="Google Shape;224;p35"/>
          <p:cNvSpPr txBox="1"/>
          <p:nvPr>
            <p:ph idx="1" type="body"/>
          </p:nvPr>
        </p:nvSpPr>
        <p:spPr>
          <a:xfrm>
            <a:off x="4711475" y="1132850"/>
            <a:ext cx="3999900" cy="2336700"/>
          </a:xfrm>
          <a:prstGeom prst="rect">
            <a:avLst/>
          </a:prstGeom>
        </p:spPr>
        <p:txBody>
          <a:bodyPr anchorCtr="0" anchor="t" bIns="91425" lIns="91425" spcFirstLastPara="1" rIns="91425" wrap="square" tIns="91425">
            <a:normAutofit/>
          </a:bodyPr>
          <a:lstStyle/>
          <a:p>
            <a:pPr indent="-342900" lvl="0" marL="457200" rtl="0" algn="r">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No Specified required framerate</a:t>
            </a:r>
            <a:endParaRPr sz="1800">
              <a:solidFill>
                <a:schemeClr val="lt1"/>
              </a:solidFill>
              <a:latin typeface="Roboto"/>
              <a:ea typeface="Roboto"/>
              <a:cs typeface="Roboto"/>
              <a:sym typeface="Roboto"/>
            </a:endParaRPr>
          </a:p>
          <a:p>
            <a:pPr indent="-342900" lvl="0" marL="457200" rtl="0" algn="r">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Framerate set to 608x704 pixels</a:t>
            </a:r>
            <a:endParaRPr sz="1800">
              <a:solidFill>
                <a:schemeClr val="lt1"/>
              </a:solidFill>
              <a:latin typeface="Roboto"/>
              <a:ea typeface="Roboto"/>
              <a:cs typeface="Roboto"/>
              <a:sym typeface="Roboto"/>
            </a:endParaRPr>
          </a:p>
          <a:p>
            <a:pPr indent="0" lvl="0" marL="0" rtl="0" algn="l">
              <a:spcBef>
                <a:spcPts val="0"/>
              </a:spcBef>
              <a:spcAft>
                <a:spcPts val="1200"/>
              </a:spcAft>
              <a:buNone/>
            </a:pPr>
            <a:r>
              <a:t/>
            </a:r>
            <a:endParaRPr>
              <a:solidFill>
                <a:srgbClr val="CDB87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Recap</a:t>
            </a:r>
            <a:endParaRPr>
              <a:solidFill>
                <a:schemeClr val="lt1"/>
              </a:solidFill>
            </a:endParaRPr>
          </a:p>
        </p:txBody>
      </p:sp>
      <p:sp>
        <p:nvSpPr>
          <p:cNvPr id="230" name="Google Shape;23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We are fully integrated and functional.</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Our metrics have, so far, all been met or surpassed.</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To do until the expo:</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Improve aesthetics</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Finalize internal mounting</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Secure power PCB</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Get flipping functional if possible</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Be prepared to recalibrate CV module for lighting</a:t>
            </a:r>
            <a:endParaRPr>
              <a:solidFill>
                <a:srgbClr val="CDB87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Demonstration</a:t>
            </a:r>
            <a:endParaRPr>
              <a:solidFill>
                <a:schemeClr val="lt1"/>
              </a:solidFill>
            </a:endParaRPr>
          </a:p>
        </p:txBody>
      </p:sp>
      <p:pic>
        <p:nvPicPr>
          <p:cNvPr id="236" name="Google Shape;236;p37" title="Blackjack robot">
            <a:hlinkClick r:id="rId3"/>
          </p:cNvPr>
          <p:cNvPicPr preferRelativeResize="0"/>
          <p:nvPr/>
        </p:nvPicPr>
        <p:blipFill>
          <a:blip r:embed="rId4">
            <a:alphaModFix/>
          </a:blip>
          <a:stretch>
            <a:fillRect/>
          </a:stretch>
        </p:blipFill>
        <p:spPr>
          <a:xfrm>
            <a:off x="2286000" y="10177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240" name="Shape 240"/>
        <p:cNvGrpSpPr/>
        <p:nvPr/>
      </p:nvGrpSpPr>
      <p:grpSpPr>
        <a:xfrm>
          <a:off x="0" y="0"/>
          <a:ext cx="0" cy="0"/>
          <a:chOff x="0" y="0"/>
          <a:chExt cx="0" cy="0"/>
        </a:xfrm>
      </p:grpSpPr>
      <p:sp>
        <p:nvSpPr>
          <p:cNvPr id="241" name="Google Shape;241;p3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Questions??</a:t>
            </a:r>
            <a:endParaRPr>
              <a:solidFill>
                <a:schemeClr val="lt1"/>
              </a:solidFill>
            </a:endParaRPr>
          </a:p>
        </p:txBody>
      </p:sp>
      <p:sp>
        <p:nvSpPr>
          <p:cNvPr id="242" name="Google Shape;242;p3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0" l="0" r="0" t="0"/>
          <a:stretch/>
        </p:blipFill>
        <p:spPr>
          <a:xfrm>
            <a:off x="5070713" y="2633225"/>
            <a:ext cx="3761576" cy="2065000"/>
          </a:xfrm>
          <a:prstGeom prst="rect">
            <a:avLst/>
          </a:prstGeom>
          <a:noFill/>
          <a:ln>
            <a:noFill/>
          </a:ln>
        </p:spPr>
      </p:pic>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rPr>
              <a:t>How We Move</a:t>
            </a:r>
            <a:endParaRPr>
              <a:solidFill>
                <a:schemeClr val="lt1"/>
              </a:solidFill>
            </a:endParaRPr>
          </a:p>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sz="1800">
                <a:solidFill>
                  <a:srgbClr val="CDB87D"/>
                </a:solidFill>
              </a:rPr>
              <a:t>With the Move() class.</a:t>
            </a:r>
            <a:endParaRPr sz="1800">
              <a:solidFill>
                <a:srgbClr val="CDB87D"/>
              </a:solidFill>
            </a:endParaRPr>
          </a:p>
          <a:p>
            <a:pPr indent="-342900" lvl="0" marL="457200" rtl="0" algn="l">
              <a:spcBef>
                <a:spcPts val="0"/>
              </a:spcBef>
              <a:spcAft>
                <a:spcPts val="0"/>
              </a:spcAft>
              <a:buClr>
                <a:srgbClr val="CDB87D"/>
              </a:buClr>
              <a:buSzPts val="1800"/>
              <a:buChar char="●"/>
            </a:pPr>
            <a:r>
              <a:rPr lang="en" sz="1800">
                <a:solidFill>
                  <a:srgbClr val="CDB87D"/>
                </a:solidFill>
              </a:rPr>
              <a:t>Contains 4 functions that stream commands to the Arduino Uno.</a:t>
            </a:r>
            <a:endParaRPr sz="1800">
              <a:solidFill>
                <a:srgbClr val="CDB87D"/>
              </a:solidFill>
            </a:endParaRPr>
          </a:p>
          <a:p>
            <a:pPr indent="-342900" lvl="0" marL="457200" rtl="0" algn="l">
              <a:spcBef>
                <a:spcPts val="0"/>
              </a:spcBef>
              <a:spcAft>
                <a:spcPts val="0"/>
              </a:spcAft>
              <a:buClr>
                <a:srgbClr val="CDB87D"/>
              </a:buClr>
              <a:buSzPts val="1800"/>
              <a:buChar char="●"/>
            </a:pPr>
            <a:r>
              <a:rPr lang="en" sz="1800">
                <a:solidFill>
                  <a:srgbClr val="CDB87D"/>
                </a:solidFill>
              </a:rPr>
              <a:t>setG: Sends a list of settings on power up.</a:t>
            </a:r>
            <a:endParaRPr sz="1800">
              <a:solidFill>
                <a:srgbClr val="CDB87D"/>
              </a:solidFill>
            </a:endParaRPr>
          </a:p>
          <a:p>
            <a:pPr indent="-342900" lvl="0" marL="457200" rtl="0" algn="l">
              <a:spcBef>
                <a:spcPts val="0"/>
              </a:spcBef>
              <a:spcAft>
                <a:spcPts val="0"/>
              </a:spcAft>
              <a:buClr>
                <a:srgbClr val="CDB87D"/>
              </a:buClr>
              <a:buSzPts val="1800"/>
              <a:buChar char="●"/>
            </a:pPr>
            <a:r>
              <a:rPr lang="en" sz="1800">
                <a:solidFill>
                  <a:srgbClr val="CDB87D"/>
                </a:solidFill>
              </a:rPr>
              <a:t>draw: Take a card from the draw pile, drop it off for a picture.</a:t>
            </a:r>
            <a:endParaRPr sz="1800">
              <a:solidFill>
                <a:srgbClr val="CDB87D"/>
              </a:solidFill>
            </a:endParaRPr>
          </a:p>
          <a:p>
            <a:pPr indent="-342900" lvl="0" marL="457200" rtl="0" algn="l">
              <a:spcBef>
                <a:spcPts val="0"/>
              </a:spcBef>
              <a:spcAft>
                <a:spcPts val="0"/>
              </a:spcAft>
              <a:buClr>
                <a:srgbClr val="CDB87D"/>
              </a:buClr>
              <a:buSzPts val="1800"/>
              <a:buChar char="●"/>
            </a:pPr>
            <a:r>
              <a:rPr lang="en" sz="1800">
                <a:solidFill>
                  <a:srgbClr val="CDB87D"/>
                </a:solidFill>
              </a:rPr>
              <a:t>place: Pick a card up from one set of coordinates and drop it off at any other set of coordinates.</a:t>
            </a:r>
            <a:endParaRPr sz="1800">
              <a:solidFill>
                <a:srgbClr val="CDB87D"/>
              </a:solidFill>
            </a:endParaRPr>
          </a:p>
        </p:txBody>
      </p:sp>
      <p:sp>
        <p:nvSpPr>
          <p:cNvPr id="69" name="Google Shape;69;p15"/>
          <p:cNvSpPr txBox="1"/>
          <p:nvPr/>
        </p:nvSpPr>
        <p:spPr>
          <a:xfrm>
            <a:off x="4825875" y="1152475"/>
            <a:ext cx="38526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CDB87D"/>
              </a:buClr>
              <a:buSzPts val="1800"/>
              <a:buChar char="●"/>
            </a:pPr>
            <a:r>
              <a:rPr lang="en" sz="1800">
                <a:solidFill>
                  <a:srgbClr val="CDB87D"/>
                </a:solidFill>
              </a:rPr>
              <a:t>d</a:t>
            </a:r>
            <a:r>
              <a:rPr lang="en" sz="1800">
                <a:solidFill>
                  <a:srgbClr val="CDB87D"/>
                </a:solidFill>
              </a:rPr>
              <a:t>iscard: Iterate through a stack of coordinates of every card location played and move them to the discard location.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Gantry and Motor Performance</a:t>
            </a:r>
            <a:endParaRPr>
              <a:solidFill>
                <a:schemeClr val="lt1"/>
              </a:solidFill>
            </a:endParaRPr>
          </a:p>
        </p:txBody>
      </p:sp>
      <p:sp>
        <p:nvSpPr>
          <p:cNvPr id="75" name="Google Shape;75;p16"/>
          <p:cNvSpPr txBox="1"/>
          <p:nvPr>
            <p:ph idx="1" type="body"/>
          </p:nvPr>
        </p:nvSpPr>
        <p:spPr>
          <a:xfrm>
            <a:off x="311700" y="1152450"/>
            <a:ext cx="4790700" cy="141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Expectation: Complete a deal with one minute for each player, including the dealer, plus one additional minute.</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Reality:</a:t>
            </a:r>
            <a:endParaRPr>
              <a:solidFill>
                <a:srgbClr val="CDB87D"/>
              </a:solidFill>
            </a:endParaRPr>
          </a:p>
        </p:txBody>
      </p:sp>
      <p:pic>
        <p:nvPicPr>
          <p:cNvPr id="76" name="Google Shape;76;p16"/>
          <p:cNvPicPr preferRelativeResize="0"/>
          <p:nvPr/>
        </p:nvPicPr>
        <p:blipFill>
          <a:blip r:embed="rId3">
            <a:alphaModFix/>
          </a:blip>
          <a:stretch>
            <a:fillRect/>
          </a:stretch>
        </p:blipFill>
        <p:spPr>
          <a:xfrm>
            <a:off x="5102400" y="579299"/>
            <a:ext cx="3565699" cy="3539600"/>
          </a:xfrm>
          <a:prstGeom prst="rect">
            <a:avLst/>
          </a:prstGeom>
          <a:noFill/>
          <a:ln>
            <a:noFill/>
          </a:ln>
        </p:spPr>
      </p:pic>
      <p:sp>
        <p:nvSpPr>
          <p:cNvPr id="77" name="Google Shape;77;p16"/>
          <p:cNvSpPr txBox="1"/>
          <p:nvPr/>
        </p:nvSpPr>
        <p:spPr>
          <a:xfrm>
            <a:off x="5435338" y="4486900"/>
            <a:ext cx="289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CDB87D"/>
                </a:solidFill>
              </a:rPr>
              <a:t>Figure from http://corexy.com/theory.html</a:t>
            </a:r>
            <a:endParaRPr i="1" sz="1100">
              <a:solidFill>
                <a:srgbClr val="CDB87D"/>
              </a:solidFill>
            </a:endParaRPr>
          </a:p>
        </p:txBody>
      </p:sp>
      <p:graphicFrame>
        <p:nvGraphicFramePr>
          <p:cNvPr id="78" name="Google Shape;78;p16"/>
          <p:cNvGraphicFramePr/>
          <p:nvPr/>
        </p:nvGraphicFramePr>
        <p:xfrm>
          <a:off x="1185400" y="2571750"/>
          <a:ext cx="3000000" cy="3000000"/>
        </p:xfrm>
        <a:graphic>
          <a:graphicData uri="http://schemas.openxmlformats.org/drawingml/2006/table">
            <a:tbl>
              <a:tblPr>
                <a:noFill/>
                <a:tableStyleId>{D5AE24F6-5290-4F21-9E94-7AC696441ECE}</a:tableStyleId>
              </a:tblPr>
              <a:tblGrid>
                <a:gridCol w="648400"/>
                <a:gridCol w="1054000"/>
                <a:gridCol w="1340900"/>
              </a:tblGrid>
              <a:tr h="216050">
                <a:tc>
                  <a:txBody>
                    <a:bodyPr/>
                    <a:lstStyle/>
                    <a:p>
                      <a:pPr indent="0" lvl="0" marL="0" rtl="0" algn="l">
                        <a:spcBef>
                          <a:spcPts val="0"/>
                        </a:spcBef>
                        <a:spcAft>
                          <a:spcPts val="0"/>
                        </a:spcAft>
                        <a:buNone/>
                      </a:pPr>
                      <a:r>
                        <a:rPr lang="en">
                          <a:solidFill>
                            <a:srgbClr val="CDB87D"/>
                          </a:solidFill>
                        </a:rPr>
                        <a:t>Trial</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Deal Time</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No. of Players</a:t>
                      </a:r>
                      <a:endParaRPr>
                        <a:solidFill>
                          <a:srgbClr val="CDB87D"/>
                        </a:solidFill>
                      </a:endParaRPr>
                    </a:p>
                  </a:txBody>
                  <a:tcPr marT="91425" marB="91425" marR="91425" marL="91425"/>
                </a:tc>
              </a:tr>
              <a:tr h="216050">
                <a:tc>
                  <a:txBody>
                    <a:bodyPr/>
                    <a:lstStyle/>
                    <a:p>
                      <a:pPr indent="0" lvl="0" marL="0" rtl="0" algn="ctr">
                        <a:spcBef>
                          <a:spcPts val="0"/>
                        </a:spcBef>
                        <a:spcAft>
                          <a:spcPts val="0"/>
                        </a:spcAft>
                        <a:buNone/>
                      </a:pPr>
                      <a:r>
                        <a:rPr lang="en">
                          <a:solidFill>
                            <a:srgbClr val="CDB87D"/>
                          </a:solidFill>
                        </a:rPr>
                        <a:t>1</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2:11*</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2</a:t>
                      </a:r>
                      <a:endParaRPr>
                        <a:solidFill>
                          <a:srgbClr val="CDB87D"/>
                        </a:solidFill>
                      </a:endParaRPr>
                    </a:p>
                  </a:txBody>
                  <a:tcPr marT="91425" marB="91425" marR="91425" marL="91425"/>
                </a:tc>
              </a:tr>
              <a:tr h="216050">
                <a:tc>
                  <a:txBody>
                    <a:bodyPr/>
                    <a:lstStyle/>
                    <a:p>
                      <a:pPr indent="0" lvl="0" marL="0" rtl="0" algn="ctr">
                        <a:spcBef>
                          <a:spcPts val="0"/>
                        </a:spcBef>
                        <a:spcAft>
                          <a:spcPts val="0"/>
                        </a:spcAft>
                        <a:buNone/>
                      </a:pPr>
                      <a:r>
                        <a:rPr lang="en">
                          <a:solidFill>
                            <a:srgbClr val="CDB87D"/>
                          </a:solidFill>
                        </a:rPr>
                        <a:t>2</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1:57</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2</a:t>
                      </a:r>
                      <a:endParaRPr>
                        <a:solidFill>
                          <a:srgbClr val="CDB87D"/>
                        </a:solidFill>
                      </a:endParaRPr>
                    </a:p>
                  </a:txBody>
                  <a:tcPr marT="91425" marB="91425" marR="91425" marL="91425"/>
                </a:tc>
              </a:tr>
              <a:tr h="216050">
                <a:tc>
                  <a:txBody>
                    <a:bodyPr/>
                    <a:lstStyle/>
                    <a:p>
                      <a:pPr indent="0" lvl="0" marL="0" rtl="0" algn="ctr">
                        <a:spcBef>
                          <a:spcPts val="0"/>
                        </a:spcBef>
                        <a:spcAft>
                          <a:spcPts val="0"/>
                        </a:spcAft>
                        <a:buNone/>
                      </a:pPr>
                      <a:r>
                        <a:rPr lang="en">
                          <a:solidFill>
                            <a:srgbClr val="CDB87D"/>
                          </a:solidFill>
                        </a:rPr>
                        <a:t>3</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1:59</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2</a:t>
                      </a:r>
                      <a:endParaRPr>
                        <a:solidFill>
                          <a:srgbClr val="CDB87D"/>
                        </a:solidFill>
                      </a:endParaRPr>
                    </a:p>
                  </a:txBody>
                  <a:tcPr marT="91425" marB="91425" marR="91425" marL="91425"/>
                </a:tc>
              </a:tr>
              <a:tr h="216050">
                <a:tc>
                  <a:txBody>
                    <a:bodyPr/>
                    <a:lstStyle/>
                    <a:p>
                      <a:pPr indent="0" lvl="0" marL="0" rtl="0" algn="ctr">
                        <a:spcBef>
                          <a:spcPts val="0"/>
                        </a:spcBef>
                        <a:spcAft>
                          <a:spcPts val="0"/>
                        </a:spcAft>
                        <a:buNone/>
                      </a:pPr>
                      <a:r>
                        <a:rPr lang="en">
                          <a:solidFill>
                            <a:srgbClr val="CDB87D"/>
                          </a:solidFill>
                        </a:rPr>
                        <a:t>4</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2:54</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3</a:t>
                      </a:r>
                      <a:endParaRPr>
                        <a:solidFill>
                          <a:srgbClr val="CDB87D"/>
                        </a:solidFill>
                      </a:endParaRPr>
                    </a:p>
                  </a:txBody>
                  <a:tcPr marT="91425" marB="91425" marR="91425" marL="91425"/>
                </a:tc>
              </a:tr>
              <a:tr h="216050">
                <a:tc>
                  <a:txBody>
                    <a:bodyPr/>
                    <a:lstStyle/>
                    <a:p>
                      <a:pPr indent="0" lvl="0" marL="0" rtl="0" algn="ctr">
                        <a:spcBef>
                          <a:spcPts val="0"/>
                        </a:spcBef>
                        <a:spcAft>
                          <a:spcPts val="0"/>
                        </a:spcAft>
                        <a:buNone/>
                      </a:pPr>
                      <a:r>
                        <a:rPr lang="en">
                          <a:solidFill>
                            <a:srgbClr val="CDB87D"/>
                          </a:solidFill>
                        </a:rPr>
                        <a:t>5</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4:00</a:t>
                      </a:r>
                      <a:endParaRPr>
                        <a:solidFill>
                          <a:srgbClr val="CDB87D"/>
                        </a:solidFill>
                      </a:endParaRPr>
                    </a:p>
                  </a:txBody>
                  <a:tcPr marT="91425" marB="91425" marR="91425" marL="91425"/>
                </a:tc>
                <a:tc>
                  <a:txBody>
                    <a:bodyPr/>
                    <a:lstStyle/>
                    <a:p>
                      <a:pPr indent="0" lvl="0" marL="0" rtl="0" algn="ctr">
                        <a:spcBef>
                          <a:spcPts val="0"/>
                        </a:spcBef>
                        <a:spcAft>
                          <a:spcPts val="0"/>
                        </a:spcAft>
                        <a:buNone/>
                      </a:pPr>
                      <a:r>
                        <a:rPr lang="en">
                          <a:solidFill>
                            <a:srgbClr val="CDB87D"/>
                          </a:solidFill>
                        </a:rPr>
                        <a:t>4</a:t>
                      </a:r>
                      <a:endParaRPr>
                        <a:solidFill>
                          <a:srgbClr val="CDB87D"/>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Repeatability</a:t>
            </a:r>
            <a:endParaRPr>
              <a:solidFill>
                <a:schemeClr val="lt1"/>
              </a:solidFill>
            </a:endParaRPr>
          </a:p>
        </p:txBody>
      </p:sp>
      <p:sp>
        <p:nvSpPr>
          <p:cNvPr id="84" name="Google Shape;84;p17"/>
          <p:cNvSpPr txBox="1"/>
          <p:nvPr>
            <p:ph idx="1" type="body"/>
          </p:nvPr>
        </p:nvSpPr>
        <p:spPr>
          <a:xfrm>
            <a:off x="311700" y="1152475"/>
            <a:ext cx="37968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CDB87D"/>
              </a:buClr>
              <a:buSzPts val="1800"/>
              <a:buChar char="●"/>
            </a:pPr>
            <a:r>
              <a:rPr lang="en">
                <a:solidFill>
                  <a:srgbClr val="CDB87D"/>
                </a:solidFill>
              </a:rPr>
              <a:t>A metric I did not initially consider is card twisting, but it has become a problem to manage (&lt;10 degrees/move).</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Displacement in the xy plane was set to &lt;0.5”. This metric is most important for proper discarding.</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Collected data was cumulative, assuming card started at 0 degrees and 0” displacement.</a:t>
            </a:r>
            <a:endParaRPr>
              <a:solidFill>
                <a:srgbClr val="CDB87D"/>
              </a:solidFill>
            </a:endParaRPr>
          </a:p>
        </p:txBody>
      </p:sp>
      <p:graphicFrame>
        <p:nvGraphicFramePr>
          <p:cNvPr id="85" name="Google Shape;85;p17"/>
          <p:cNvGraphicFramePr/>
          <p:nvPr/>
        </p:nvGraphicFramePr>
        <p:xfrm>
          <a:off x="4572000" y="392600"/>
          <a:ext cx="3000000" cy="3000000"/>
        </p:xfrm>
        <a:graphic>
          <a:graphicData uri="http://schemas.openxmlformats.org/drawingml/2006/table">
            <a:tbl>
              <a:tblPr>
                <a:noFill/>
                <a:tableStyleId>{D5AE24F6-5290-4F21-9E94-7AC696441ECE}</a:tableStyleId>
              </a:tblPr>
              <a:tblGrid>
                <a:gridCol w="669750"/>
                <a:gridCol w="703150"/>
                <a:gridCol w="1461400"/>
                <a:gridCol w="1256450"/>
              </a:tblGrid>
              <a:tr h="381000">
                <a:tc>
                  <a:txBody>
                    <a:bodyPr/>
                    <a:lstStyle/>
                    <a:p>
                      <a:pPr indent="0" lvl="0" marL="0" rtl="0" algn="l">
                        <a:spcBef>
                          <a:spcPts val="0"/>
                        </a:spcBef>
                        <a:spcAft>
                          <a:spcPts val="0"/>
                        </a:spcAft>
                        <a:buNone/>
                      </a:pPr>
                      <a:r>
                        <a:rPr lang="en">
                          <a:solidFill>
                            <a:srgbClr val="CDB87D"/>
                          </a:solidFill>
                        </a:rPr>
                        <a:t>Trial</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Theta</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Displacement</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Vac Success</a:t>
                      </a:r>
                      <a:endParaRPr>
                        <a:solidFill>
                          <a:srgbClr val="CDB87D"/>
                        </a:solidFill>
                      </a:endParaRPr>
                    </a:p>
                  </a:txBody>
                  <a:tcPr marT="91425" marB="91425" marR="91425" marL="91425"/>
                </a:tc>
              </a:tr>
              <a:tr h="381000">
                <a:tc>
                  <a:txBody>
                    <a:bodyPr/>
                    <a:lstStyle/>
                    <a:p>
                      <a:pPr indent="0" lvl="0" marL="0" rtl="0" algn="l">
                        <a:spcBef>
                          <a:spcPts val="0"/>
                        </a:spcBef>
                        <a:spcAft>
                          <a:spcPts val="0"/>
                        </a:spcAft>
                        <a:buNone/>
                      </a:pPr>
                      <a:r>
                        <a:rPr lang="en">
                          <a:solidFill>
                            <a:srgbClr val="CDB87D"/>
                          </a:solidFill>
                        </a:rPr>
                        <a:t>1</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3</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&lt;0.125”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r h="381000">
                <a:tc>
                  <a:txBody>
                    <a:bodyPr/>
                    <a:lstStyle/>
                    <a:p>
                      <a:pPr indent="0" lvl="0" marL="0" rtl="0" algn="l">
                        <a:spcBef>
                          <a:spcPts val="0"/>
                        </a:spcBef>
                        <a:spcAft>
                          <a:spcPts val="0"/>
                        </a:spcAft>
                        <a:buNone/>
                      </a:pPr>
                      <a:r>
                        <a:rPr lang="en">
                          <a:solidFill>
                            <a:srgbClr val="CDB87D"/>
                          </a:solidFill>
                        </a:rPr>
                        <a:t>2</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7</a:t>
                      </a:r>
                      <a:endParaRPr>
                        <a:solidFill>
                          <a:srgbClr val="CDB87D"/>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DB87D"/>
                          </a:solidFill>
                        </a:rPr>
                        <a:t>&lt;0.125”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r h="381000">
                <a:tc>
                  <a:txBody>
                    <a:bodyPr/>
                    <a:lstStyle/>
                    <a:p>
                      <a:pPr indent="0" lvl="0" marL="0" rtl="0" algn="l">
                        <a:spcBef>
                          <a:spcPts val="0"/>
                        </a:spcBef>
                        <a:spcAft>
                          <a:spcPts val="0"/>
                        </a:spcAft>
                        <a:buNone/>
                      </a:pPr>
                      <a:r>
                        <a:rPr lang="en">
                          <a:solidFill>
                            <a:srgbClr val="CDB87D"/>
                          </a:solidFill>
                        </a:rPr>
                        <a:t>3</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11</a:t>
                      </a:r>
                      <a:endParaRPr>
                        <a:solidFill>
                          <a:srgbClr val="CDB87D"/>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DB87D"/>
                          </a:solidFill>
                        </a:rPr>
                        <a:t>&lt;0.125”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r h="381000">
                <a:tc>
                  <a:txBody>
                    <a:bodyPr/>
                    <a:lstStyle/>
                    <a:p>
                      <a:pPr indent="0" lvl="0" marL="0" rtl="0" algn="l">
                        <a:spcBef>
                          <a:spcPts val="0"/>
                        </a:spcBef>
                        <a:spcAft>
                          <a:spcPts val="0"/>
                        </a:spcAft>
                        <a:buNone/>
                      </a:pPr>
                      <a:r>
                        <a:rPr lang="en">
                          <a:solidFill>
                            <a:srgbClr val="CDB87D"/>
                          </a:solidFill>
                        </a:rPr>
                        <a:t>4</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14</a:t>
                      </a:r>
                      <a:endParaRPr>
                        <a:solidFill>
                          <a:srgbClr val="CDB87D"/>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DB87D"/>
                          </a:solidFill>
                        </a:rPr>
                        <a:t>&lt;0.25”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r h="381000">
                <a:tc>
                  <a:txBody>
                    <a:bodyPr/>
                    <a:lstStyle/>
                    <a:p>
                      <a:pPr indent="0" lvl="0" marL="0" rtl="0" algn="l">
                        <a:spcBef>
                          <a:spcPts val="0"/>
                        </a:spcBef>
                        <a:spcAft>
                          <a:spcPts val="0"/>
                        </a:spcAft>
                        <a:buNone/>
                      </a:pPr>
                      <a:r>
                        <a:rPr lang="en">
                          <a:solidFill>
                            <a:srgbClr val="CDB87D"/>
                          </a:solidFill>
                        </a:rPr>
                        <a:t>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18</a:t>
                      </a:r>
                      <a:endParaRPr>
                        <a:solidFill>
                          <a:srgbClr val="CDB87D"/>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DB87D"/>
                          </a:solidFill>
                        </a:rPr>
                        <a:t>&lt;0.25”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r h="381000">
                <a:tc>
                  <a:txBody>
                    <a:bodyPr/>
                    <a:lstStyle/>
                    <a:p>
                      <a:pPr indent="0" lvl="0" marL="0" rtl="0" algn="l">
                        <a:spcBef>
                          <a:spcPts val="0"/>
                        </a:spcBef>
                        <a:spcAft>
                          <a:spcPts val="0"/>
                        </a:spcAft>
                        <a:buNone/>
                      </a:pPr>
                      <a:r>
                        <a:rPr lang="en">
                          <a:solidFill>
                            <a:srgbClr val="CDB87D"/>
                          </a:solidFill>
                        </a:rPr>
                        <a:t>6</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22</a:t>
                      </a:r>
                      <a:endParaRPr>
                        <a:solidFill>
                          <a:srgbClr val="CDB87D"/>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DB87D"/>
                          </a:solidFill>
                        </a:rPr>
                        <a:t>&lt;0.125”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r h="381000">
                <a:tc>
                  <a:txBody>
                    <a:bodyPr/>
                    <a:lstStyle/>
                    <a:p>
                      <a:pPr indent="0" lvl="0" marL="0" rtl="0" algn="l">
                        <a:spcBef>
                          <a:spcPts val="0"/>
                        </a:spcBef>
                        <a:spcAft>
                          <a:spcPts val="0"/>
                        </a:spcAft>
                        <a:buNone/>
                      </a:pPr>
                      <a:r>
                        <a:rPr lang="en">
                          <a:solidFill>
                            <a:srgbClr val="CDB87D"/>
                          </a:solidFill>
                        </a:rPr>
                        <a:t>7</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23</a:t>
                      </a:r>
                      <a:endParaRPr>
                        <a:solidFill>
                          <a:srgbClr val="CDB87D"/>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DB87D"/>
                          </a:solidFill>
                        </a:rPr>
                        <a:t>&lt;0.25”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r h="381000">
                <a:tc>
                  <a:txBody>
                    <a:bodyPr/>
                    <a:lstStyle/>
                    <a:p>
                      <a:pPr indent="0" lvl="0" marL="0" rtl="0" algn="l">
                        <a:spcBef>
                          <a:spcPts val="0"/>
                        </a:spcBef>
                        <a:spcAft>
                          <a:spcPts val="0"/>
                        </a:spcAft>
                        <a:buNone/>
                      </a:pPr>
                      <a:r>
                        <a:rPr lang="en">
                          <a:solidFill>
                            <a:srgbClr val="CDB87D"/>
                          </a:solidFill>
                        </a:rPr>
                        <a:t>8</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27</a:t>
                      </a:r>
                      <a:endParaRPr>
                        <a:solidFill>
                          <a:srgbClr val="CDB87D"/>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DB87D"/>
                          </a:solidFill>
                        </a:rPr>
                        <a:t>&lt;0.25”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r h="381000">
                <a:tc>
                  <a:txBody>
                    <a:bodyPr/>
                    <a:lstStyle/>
                    <a:p>
                      <a:pPr indent="0" lvl="0" marL="0" rtl="0" algn="l">
                        <a:spcBef>
                          <a:spcPts val="0"/>
                        </a:spcBef>
                        <a:spcAft>
                          <a:spcPts val="0"/>
                        </a:spcAft>
                        <a:buNone/>
                      </a:pPr>
                      <a:r>
                        <a:rPr lang="en">
                          <a:solidFill>
                            <a:srgbClr val="CDB87D"/>
                          </a:solidFill>
                        </a:rPr>
                        <a:t>9</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30</a:t>
                      </a:r>
                      <a:endParaRPr>
                        <a:solidFill>
                          <a:srgbClr val="CDB87D"/>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DB87D"/>
                          </a:solidFill>
                        </a:rPr>
                        <a:t>&lt;0.25”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r h="100000">
                <a:tc>
                  <a:txBody>
                    <a:bodyPr/>
                    <a:lstStyle/>
                    <a:p>
                      <a:pPr indent="0" lvl="0" marL="0" rtl="0" algn="l">
                        <a:spcBef>
                          <a:spcPts val="0"/>
                        </a:spcBef>
                        <a:spcAft>
                          <a:spcPts val="0"/>
                        </a:spcAft>
                        <a:buNone/>
                      </a:pPr>
                      <a:r>
                        <a:rPr lang="en">
                          <a:solidFill>
                            <a:srgbClr val="CDB87D"/>
                          </a:solidFill>
                        </a:rPr>
                        <a:t>10</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34</a:t>
                      </a:r>
                      <a:endParaRPr>
                        <a:solidFill>
                          <a:srgbClr val="CDB87D"/>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CDB87D"/>
                          </a:solidFill>
                        </a:rPr>
                        <a:t>&lt;0.25”</a:t>
                      </a:r>
                      <a:endParaRPr>
                        <a:solidFill>
                          <a:srgbClr val="CDB87D"/>
                        </a:solidFill>
                      </a:endParaRPr>
                    </a:p>
                  </a:txBody>
                  <a:tcPr marT="91425" marB="91425" marR="91425" marL="91425"/>
                </a:tc>
                <a:tc>
                  <a:txBody>
                    <a:bodyPr/>
                    <a:lstStyle/>
                    <a:p>
                      <a:pPr indent="0" lvl="0" marL="0" rtl="0" algn="l">
                        <a:spcBef>
                          <a:spcPts val="0"/>
                        </a:spcBef>
                        <a:spcAft>
                          <a:spcPts val="0"/>
                        </a:spcAft>
                        <a:buNone/>
                      </a:pPr>
                      <a:r>
                        <a:rPr lang="en">
                          <a:solidFill>
                            <a:srgbClr val="CDB87D"/>
                          </a:solidFill>
                        </a:rPr>
                        <a:t>Y</a:t>
                      </a:r>
                      <a:endParaRPr>
                        <a:solidFill>
                          <a:srgbClr val="CDB87D"/>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11700" y="139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Power System</a:t>
            </a:r>
            <a:endParaRPr>
              <a:solidFill>
                <a:schemeClr val="lt1"/>
              </a:solidFill>
            </a:endParaRPr>
          </a:p>
        </p:txBody>
      </p:sp>
      <p:sp>
        <p:nvSpPr>
          <p:cNvPr id="91" name="Google Shape;91;p18"/>
          <p:cNvSpPr txBox="1"/>
          <p:nvPr>
            <p:ph idx="1" type="body"/>
          </p:nvPr>
        </p:nvSpPr>
        <p:spPr>
          <a:xfrm>
            <a:off x="311700" y="863550"/>
            <a:ext cx="5527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Designed AC-DC conversion circuit for powering systems</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115V/20V center tapped transformer.</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600V/25A rectifier.</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Very low output ripple.</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Max current of 5A</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Voltage circuits</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5V-1A: Vacuum Pump, ring lights.</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5V-3A: Raspberry Pi.</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12V-1A: Fan</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20V-5A (main power): Motors</a:t>
            </a:r>
            <a:endParaRPr>
              <a:solidFill>
                <a:srgbClr val="CDB87D"/>
              </a:solidFill>
            </a:endParaRPr>
          </a:p>
        </p:txBody>
      </p:sp>
      <p:pic>
        <p:nvPicPr>
          <p:cNvPr id="92" name="Google Shape;92;p18"/>
          <p:cNvPicPr preferRelativeResize="0"/>
          <p:nvPr/>
        </p:nvPicPr>
        <p:blipFill>
          <a:blip r:embed="rId3">
            <a:alphaModFix/>
          </a:blip>
          <a:stretch>
            <a:fillRect/>
          </a:stretch>
        </p:blipFill>
        <p:spPr>
          <a:xfrm>
            <a:off x="5127475" y="1222836"/>
            <a:ext cx="3535674" cy="269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Draw/Power Consumption</a:t>
            </a:r>
            <a:endParaRPr>
              <a:solidFill>
                <a:schemeClr val="lt1"/>
              </a:solidFill>
            </a:endParaRPr>
          </a:p>
        </p:txBody>
      </p:sp>
      <p:sp>
        <p:nvSpPr>
          <p:cNvPr id="98" name="Google Shape;98;p19"/>
          <p:cNvSpPr txBox="1"/>
          <p:nvPr>
            <p:ph idx="1" type="body"/>
          </p:nvPr>
        </p:nvSpPr>
        <p:spPr>
          <a:xfrm>
            <a:off x="4415575" y="1195950"/>
            <a:ext cx="4416600" cy="385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Expected current draw between 1.76 and 2.21A.</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Expected power dissipation of around 35-44W.</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Some dissipation (heat) losses on 12V regulator.</a:t>
            </a:r>
            <a:endParaRPr>
              <a:solidFill>
                <a:srgbClr val="CDB87D"/>
              </a:solidFill>
            </a:endParaRPr>
          </a:p>
        </p:txBody>
      </p:sp>
      <p:pic>
        <p:nvPicPr>
          <p:cNvPr id="99" name="Google Shape;99;p19"/>
          <p:cNvPicPr preferRelativeResize="0"/>
          <p:nvPr/>
        </p:nvPicPr>
        <p:blipFill>
          <a:blip r:embed="rId3">
            <a:alphaModFix/>
          </a:blip>
          <a:stretch>
            <a:fillRect/>
          </a:stretch>
        </p:blipFill>
        <p:spPr>
          <a:xfrm>
            <a:off x="182925" y="1738963"/>
            <a:ext cx="4169574" cy="276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Circuit Diagram and Layout</a:t>
            </a:r>
            <a:endParaRPr>
              <a:solidFill>
                <a:schemeClr val="lt1"/>
              </a:solidFill>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0"/>
          <p:cNvPicPr preferRelativeResize="0"/>
          <p:nvPr/>
        </p:nvPicPr>
        <p:blipFill rotWithShape="1">
          <a:blip r:embed="rId3">
            <a:alphaModFix/>
          </a:blip>
          <a:srcRect b="0" l="0" r="0" t="3642"/>
          <a:stretch/>
        </p:blipFill>
        <p:spPr>
          <a:xfrm>
            <a:off x="311700" y="1373950"/>
            <a:ext cx="4447823" cy="2973475"/>
          </a:xfrm>
          <a:prstGeom prst="rect">
            <a:avLst/>
          </a:prstGeom>
          <a:noFill/>
          <a:ln>
            <a:noFill/>
          </a:ln>
        </p:spPr>
      </p:pic>
      <p:pic>
        <p:nvPicPr>
          <p:cNvPr id="107" name="Google Shape;107;p20"/>
          <p:cNvPicPr preferRelativeResize="0"/>
          <p:nvPr/>
        </p:nvPicPr>
        <p:blipFill>
          <a:blip r:embed="rId4">
            <a:alphaModFix/>
          </a:blip>
          <a:stretch>
            <a:fillRect/>
          </a:stretch>
        </p:blipFill>
        <p:spPr>
          <a:xfrm>
            <a:off x="5145775" y="1251287"/>
            <a:ext cx="3241030" cy="3218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957"/>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rPr>
              <a:t>Circuit Design</a:t>
            </a:r>
            <a:endParaRPr>
              <a:solidFill>
                <a:schemeClr val="lt1"/>
              </a:solidFill>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DB87D"/>
              </a:buClr>
              <a:buSzPts val="1800"/>
              <a:buChar char="●"/>
            </a:pPr>
            <a:r>
              <a:rPr lang="en">
                <a:solidFill>
                  <a:srgbClr val="CDB87D"/>
                </a:solidFill>
              </a:rPr>
              <a:t>Raspberry Pi circuit</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Involves a path for a DC-DC regulator and a buck converter: MIC29500-5.0WT and LM2956 Buck Converter.</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LM2956 was chosen, and connected to finished design.</a:t>
            </a:r>
            <a:endParaRPr>
              <a:solidFill>
                <a:srgbClr val="CDB87D"/>
              </a:solidFill>
            </a:endParaRPr>
          </a:p>
          <a:p>
            <a:pPr indent="-342900" lvl="0" marL="457200" rtl="0" algn="l">
              <a:spcBef>
                <a:spcPts val="0"/>
              </a:spcBef>
              <a:spcAft>
                <a:spcPts val="0"/>
              </a:spcAft>
              <a:buClr>
                <a:srgbClr val="CDB87D"/>
              </a:buClr>
              <a:buSzPts val="1800"/>
              <a:buChar char="●"/>
            </a:pPr>
            <a:r>
              <a:rPr lang="en">
                <a:solidFill>
                  <a:srgbClr val="CDB87D"/>
                </a:solidFill>
              </a:rPr>
              <a:t>Vacuum Pump circuit</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Vacuum Pump connected to Relay circuit.</a:t>
            </a:r>
            <a:endParaRPr>
              <a:solidFill>
                <a:srgbClr val="CDB87D"/>
              </a:solidFill>
            </a:endParaRPr>
          </a:p>
          <a:p>
            <a:pPr indent="-317500" lvl="1" marL="914400" rtl="0" algn="l">
              <a:spcBef>
                <a:spcPts val="0"/>
              </a:spcBef>
              <a:spcAft>
                <a:spcPts val="0"/>
              </a:spcAft>
              <a:buClr>
                <a:srgbClr val="CDB87D"/>
              </a:buClr>
              <a:buSzPts val="1400"/>
              <a:buChar char="○"/>
            </a:pPr>
            <a:r>
              <a:rPr lang="en">
                <a:solidFill>
                  <a:srgbClr val="CDB87D"/>
                </a:solidFill>
              </a:rPr>
              <a:t>This relay circuit is connected to larger relay circuit used for flipping cards.</a:t>
            </a:r>
            <a:endParaRPr>
              <a:solidFill>
                <a:srgbClr val="CDB87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